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y="5143500" cx="9144000"/>
  <p:notesSz cx="6858000" cy="9144000"/>
  <p:embeddedFontLst>
    <p:embeddedFont>
      <p:font typeface="Raleway"/>
      <p:regular r:id="rId56"/>
      <p:bold r:id="rId57"/>
      <p:italic r:id="rId58"/>
      <p:boldItalic r:id="rId59"/>
    </p:embeddedFont>
    <p:embeddedFont>
      <p:font typeface="Nunito"/>
      <p:regular r:id="rId60"/>
      <p:bold r:id="rId61"/>
      <p:italic r:id="rId62"/>
      <p:boldItalic r:id="rId63"/>
    </p:embeddedFont>
    <p:embeddedFont>
      <p:font typeface="Lato"/>
      <p:regular r:id="rId64"/>
      <p:bold r:id="rId65"/>
      <p:italic r:id="rId66"/>
      <p:boldItalic r:id="rId67"/>
    </p:embeddedFont>
    <p:embeddedFont>
      <p:font typeface="Helvetica Neue"/>
      <p:regular r:id="rId68"/>
      <p:bold r:id="rId69"/>
      <p:italic r:id="rId70"/>
      <p:boldItalic r:id="rId71"/>
    </p:embeddedFont>
    <p:embeddedFont>
      <p:font typeface="Oswald"/>
      <p:regular r:id="rId72"/>
      <p:bold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315D813-480F-4AA5-8D4C-1F219054BA06}">
  <a:tblStyle styleId="{4315D813-480F-4AA5-8D4C-1F219054BA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Oswald-bold.fntdata"/><Relationship Id="rId72" Type="http://schemas.openxmlformats.org/officeDocument/2006/relationships/font" Target="fonts/Oswald-regular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HelveticaNeue-boldItalic.fntdata"/><Relationship Id="rId70" Type="http://schemas.openxmlformats.org/officeDocument/2006/relationships/font" Target="fonts/HelveticaNeue-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Nunito-italic.fntdata"/><Relationship Id="rId61" Type="http://schemas.openxmlformats.org/officeDocument/2006/relationships/font" Target="fonts/Nunito-bold.fntdata"/><Relationship Id="rId20" Type="http://schemas.openxmlformats.org/officeDocument/2006/relationships/slide" Target="slides/slide13.xml"/><Relationship Id="rId64" Type="http://schemas.openxmlformats.org/officeDocument/2006/relationships/font" Target="fonts/Lato-regular.fntdata"/><Relationship Id="rId63" Type="http://schemas.openxmlformats.org/officeDocument/2006/relationships/font" Target="fonts/Nunito-boldItalic.fntdata"/><Relationship Id="rId22" Type="http://schemas.openxmlformats.org/officeDocument/2006/relationships/slide" Target="slides/slide15.xml"/><Relationship Id="rId66" Type="http://schemas.openxmlformats.org/officeDocument/2006/relationships/font" Target="fonts/Lato-italic.fntdata"/><Relationship Id="rId21" Type="http://schemas.openxmlformats.org/officeDocument/2006/relationships/slide" Target="slides/slide14.xml"/><Relationship Id="rId65" Type="http://schemas.openxmlformats.org/officeDocument/2006/relationships/font" Target="fonts/Lato-bold.fntdata"/><Relationship Id="rId24" Type="http://schemas.openxmlformats.org/officeDocument/2006/relationships/slide" Target="slides/slide17.xml"/><Relationship Id="rId68" Type="http://schemas.openxmlformats.org/officeDocument/2006/relationships/font" Target="fonts/HelveticaNeue-regular.fntdata"/><Relationship Id="rId23" Type="http://schemas.openxmlformats.org/officeDocument/2006/relationships/slide" Target="slides/slide16.xml"/><Relationship Id="rId67" Type="http://schemas.openxmlformats.org/officeDocument/2006/relationships/font" Target="fonts/Lato-boldItalic.fntdata"/><Relationship Id="rId60" Type="http://schemas.openxmlformats.org/officeDocument/2006/relationships/font" Target="fonts/Nunito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HelveticaNeue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Raleway-bold.fntdata"/><Relationship Id="rId12" Type="http://schemas.openxmlformats.org/officeDocument/2006/relationships/slide" Target="slides/slide5.xml"/><Relationship Id="rId56" Type="http://schemas.openxmlformats.org/officeDocument/2006/relationships/font" Target="fonts/Raleway-regular.fntdata"/><Relationship Id="rId15" Type="http://schemas.openxmlformats.org/officeDocument/2006/relationships/slide" Target="slides/slide8.xml"/><Relationship Id="rId59" Type="http://schemas.openxmlformats.org/officeDocument/2006/relationships/font" Target="fonts/Raleway-boldItalic.fntdata"/><Relationship Id="rId14" Type="http://schemas.openxmlformats.org/officeDocument/2006/relationships/slide" Target="slides/slide7.xml"/><Relationship Id="rId58" Type="http://schemas.openxmlformats.org/officeDocument/2006/relationships/font" Target="fonts/Raleway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betterstreets.lv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c27b7fe9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c27b7fe9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c23b67598b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c23b67598b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23b67598b_0_7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c23b67598b_0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We’re a group of volunteers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Our mission is to make Lawrenceville’s streets safe, convenient, and efficient for all modes of travel, with a focus on pedestrians, bicyclists, wheelchair-users, stroller-pushers, and bus riders.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Help us make Lawrenceville safer at </a:t>
            </a:r>
            <a:r>
              <a:rPr lang="en" sz="1800" u="sng">
                <a:solidFill>
                  <a:srgbClr val="0097A7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https://betterstreets.lv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c23b67598b_0_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c23b67598b_0_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c23b67598b_0_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c23b67598b_0_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23b67598b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c23b67598b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Sorted by sum of reds: where do people feel least safe?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c23b67598b_0_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c23b67598b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c23b67598b_0_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c23b67598b_0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c23b67598b_0_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c23b67598b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c23b67598b_0_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c23b67598b_0_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75a7a002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75a7a002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c23b67598b_0_7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c23b67598b_0_7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c23b67598b_0_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c23b67598b_0_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c23b67598b_0_8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c23b67598b_0_8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c23b67598b_0_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c23b67598b_0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c23b67598b_0_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c23b67598b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c23b67598b_0_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c23b67598b_0_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Sorted by sum of reds: where do people feel least safe?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c23b67598b_0_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c23b67598b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c23b67598b_0_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c23b67598b_0_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c23b67598b_0_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c23b67598b_0_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c23b67598b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c23b67598b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23b67598b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c23b67598b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c23b67598b_0_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c23b67598b_0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c23b67598b_0_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c23b67598b_0_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c23b67598b_0_9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c23b67598b_0_9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c23b67598b_0_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c23b67598b_0_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c23b67598b_0_10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c23b67598b_0_1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23b67598b_0_10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c23b67598b_0_10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c23b67598b_0_10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c23b67598b_0_10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c23b67598b_0_10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c23b67598b_0_10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c23b67598b_0_10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c23b67598b_0_10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c23b67598b_0_10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c23b67598b_0_10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23b67598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c23b67598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c23b67598b_0_1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c23b67598b_0_1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c23b67598b_0_1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2c23b67598b_0_1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c23b67598b_0_1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c23b67598b_0_1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c23b67598b_0_1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c23b67598b_0_1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c23b67598b_0_1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c23b67598b_0_1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c23b67598b_0_1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2c23b67598b_0_1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984ee6c36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984ee6c36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337d03950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337d03950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8ff8d56604_0_1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8ff8d56604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84ee6c366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984ee6c366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984ee6c36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984ee6c36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23b67598b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c23b67598b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23b67598b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c23b67598b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84ee6c36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984ee6c36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0" name="Google Shape;80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1" name="Google Shape;8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2" name="Google Shape;92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3" name="Google Shape;10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7" name="Google Shape;107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8" name="Google Shape;108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2" name="Google Shape;11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Relationship Id="rId4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jpg"/><Relationship Id="rId4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Relationship Id="rId4" Type="http://schemas.openxmlformats.org/officeDocument/2006/relationships/hyperlink" Target="http://www.betterstreets.lv" TargetMode="External"/><Relationship Id="rId5" Type="http://schemas.openxmlformats.org/officeDocument/2006/relationships/image" Target="../media/image33.png"/><Relationship Id="rId6" Type="http://schemas.openxmlformats.org/officeDocument/2006/relationships/image" Target="../media/image4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34.jpg"/><Relationship Id="rId6" Type="http://schemas.openxmlformats.org/officeDocument/2006/relationships/image" Target="../media/image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mailto:info@LUnited.org" TargetMode="External"/><Relationship Id="rId4" Type="http://schemas.openxmlformats.org/officeDocument/2006/relationships/hyperlink" Target="mailto:info@lawrencevillecorp.com" TargetMode="External"/><Relationship Id="rId5" Type="http://schemas.openxmlformats.org/officeDocument/2006/relationships/image" Target="../media/image1.jp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2.jp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bit.ly/RTCnow" TargetMode="External"/><Relationship Id="rId4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Lawrenceville Happenings Meeting:</a:t>
            </a:r>
            <a:endParaRPr sz="4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Crime in Review and Public Safety</a:t>
            </a:r>
            <a:endParaRPr sz="4000">
              <a:solidFill>
                <a:schemeClr val="dk2"/>
              </a:solidFill>
            </a:endParaRPr>
          </a:p>
        </p:txBody>
      </p:sp>
      <p:sp>
        <p:nvSpPr>
          <p:cNvPr id="124" name="Google Shape;124;p26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03/14/24, 6:30 p.m., CLP - Lawrenceville (279 Fisk St)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Welcome! Please sign in at </a:t>
            </a:r>
            <a:r>
              <a:rPr i="1" lang="en">
                <a:solidFill>
                  <a:srgbClr val="0000FF"/>
                </a:solidFill>
              </a:rPr>
              <a:t>bit.ly/LUSignIn </a:t>
            </a:r>
            <a:r>
              <a:rPr i="1" lang="en"/>
              <a:t>if joining online</a:t>
            </a:r>
            <a:endParaRPr i="1"/>
          </a:p>
        </p:txBody>
      </p:sp>
      <p:pic>
        <p:nvPicPr>
          <p:cNvPr descr="LU Logo.JPG" id="125" name="Google Shape;12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Heath C. Johnson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Crime Analysis Coordinator of the Pittsburgh Police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95" name="Google Shape;195;p3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6375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3850"/>
            <a:ext cx="9144003" cy="5371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/>
          <p:nvPr>
            <p:ph type="title"/>
          </p:nvPr>
        </p:nvSpPr>
        <p:spPr>
          <a:xfrm>
            <a:off x="311700" y="225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859">
                <a:solidFill>
                  <a:srgbClr val="AA8923"/>
                </a:solidFill>
                <a:latin typeface="Oswald"/>
                <a:ea typeface="Oswald"/>
                <a:cs typeface="Oswald"/>
                <a:sym typeface="Oswald"/>
              </a:rPr>
              <a:t>Our Mission</a:t>
            </a:r>
            <a:endParaRPr sz="2420"/>
          </a:p>
        </p:txBody>
      </p:sp>
      <p:sp>
        <p:nvSpPr>
          <p:cNvPr id="207" name="Google Shape;207;p37"/>
          <p:cNvSpPr txBox="1"/>
          <p:nvPr/>
        </p:nvSpPr>
        <p:spPr>
          <a:xfrm>
            <a:off x="311700" y="993525"/>
            <a:ext cx="830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Safe | Convenient | Efficient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8" name="Google Shape;20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250" y="1496300"/>
            <a:ext cx="7637402" cy="364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8"/>
          <p:cNvPicPr preferRelativeResize="0"/>
          <p:nvPr/>
        </p:nvPicPr>
        <p:blipFill rotWithShape="1">
          <a:blip r:embed="rId3">
            <a:alphaModFix/>
          </a:blip>
          <a:srcRect b="0" l="0" r="0" t="8357"/>
          <a:stretch/>
        </p:blipFill>
        <p:spPr>
          <a:xfrm>
            <a:off x="1170057" y="901975"/>
            <a:ext cx="6803885" cy="42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AA8923"/>
                </a:solidFill>
                <a:latin typeface="Oswald"/>
                <a:ea typeface="Oswald"/>
                <a:cs typeface="Oswald"/>
                <a:sym typeface="Oswald"/>
              </a:rPr>
              <a:t>WHO RESPONDED: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4400">
                <a:solidFill>
                  <a:srgbClr val="AA8923"/>
                </a:solidFill>
                <a:latin typeface="Oswald"/>
                <a:ea typeface="Oswald"/>
                <a:cs typeface="Oswald"/>
                <a:sym typeface="Oswald"/>
              </a:rPr>
              <a:t>HOW DO PEOPLE GET AROUND?</a:t>
            </a:r>
            <a:endParaRPr sz="4400">
              <a:solidFill>
                <a:srgbClr val="AA892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78065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AA8923"/>
                </a:solidFill>
                <a:latin typeface="Oswald"/>
                <a:ea typeface="Oswald"/>
                <a:cs typeface="Oswald"/>
                <a:sym typeface="Oswald"/>
              </a:rPr>
              <a:t>WHERE DO YOU FEEL SAFE?</a:t>
            </a:r>
            <a:endParaRPr sz="4400">
              <a:solidFill>
                <a:srgbClr val="AA892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40"/>
          <p:cNvSpPr txBox="1"/>
          <p:nvPr/>
        </p:nvSpPr>
        <p:spPr>
          <a:xfrm>
            <a:off x="-50" y="2685475"/>
            <a:ext cx="91440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Ordered from safest to least safe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1"/>
          <p:cNvSpPr txBox="1"/>
          <p:nvPr/>
        </p:nvSpPr>
        <p:spPr>
          <a:xfrm>
            <a:off x="5468800" y="4440025"/>
            <a:ext cx="14733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No Opinion</a:t>
            </a:r>
            <a:endParaRPr sz="2000">
              <a:solidFill>
                <a:schemeClr val="dk2"/>
              </a:solidFill>
            </a:endParaRPr>
          </a:p>
        </p:txBody>
      </p:sp>
      <p:grpSp>
        <p:nvGrpSpPr>
          <p:cNvPr id="232" name="Google Shape;232;p41"/>
          <p:cNvGrpSpPr/>
          <p:nvPr/>
        </p:nvGrpSpPr>
        <p:grpSpPr>
          <a:xfrm>
            <a:off x="288250" y="2017775"/>
            <a:ext cx="8688000" cy="1224950"/>
            <a:chOff x="288250" y="2017775"/>
            <a:chExt cx="8688000" cy="1224950"/>
          </a:xfrm>
        </p:grpSpPr>
        <p:sp>
          <p:nvSpPr>
            <p:cNvPr id="233" name="Google Shape;233;p41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41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41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41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41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41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2"/>
                  </a:solidFill>
                </a:rPr>
                <a:t>Unsafe</a:t>
              </a:r>
              <a:endParaRPr sz="2000">
                <a:solidFill>
                  <a:schemeClr val="dk2"/>
                </a:solidFill>
              </a:endParaRPr>
            </a:p>
          </p:txBody>
        </p:sp>
        <p:sp>
          <p:nvSpPr>
            <p:cNvPr id="239" name="Google Shape;239;p41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2"/>
                  </a:solidFill>
                </a:rPr>
                <a:t>Very Safe</a:t>
              </a:r>
              <a:endParaRPr sz="2000">
                <a:solidFill>
                  <a:schemeClr val="dk2"/>
                </a:solidFill>
              </a:endParaRPr>
            </a:p>
          </p:txBody>
        </p:sp>
      </p:grpSp>
      <p:sp>
        <p:nvSpPr>
          <p:cNvPr id="240" name="Google Shape;240;p41"/>
          <p:cNvSpPr/>
          <p:nvPr/>
        </p:nvSpPr>
        <p:spPr>
          <a:xfrm>
            <a:off x="7106500" y="4339825"/>
            <a:ext cx="1737600" cy="680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AA8923"/>
                </a:solidFill>
                <a:latin typeface="Oswald"/>
                <a:ea typeface="Oswald"/>
                <a:cs typeface="Oswald"/>
                <a:sym typeface="Oswald"/>
              </a:rPr>
              <a:t>LEGEND</a:t>
            </a:r>
            <a:endParaRPr sz="4400">
              <a:solidFill>
                <a:srgbClr val="AA892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2"/>
          <p:cNvPicPr preferRelativeResize="0"/>
          <p:nvPr/>
        </p:nvPicPr>
        <p:blipFill rotWithShape="1">
          <a:blip r:embed="rId3">
            <a:alphaModFix/>
          </a:blip>
          <a:srcRect b="81164" l="33212" r="2133" t="6849"/>
          <a:stretch/>
        </p:blipFill>
        <p:spPr>
          <a:xfrm>
            <a:off x="5162348" y="1584388"/>
            <a:ext cx="3898725" cy="72862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2"/>
          <p:cNvSpPr txBox="1"/>
          <p:nvPr/>
        </p:nvSpPr>
        <p:spPr>
          <a:xfrm>
            <a:off x="152125" y="16015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Bike/Ped Passageway Under the 40th Street Bridge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248" name="Google Shape;24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38" y="1017150"/>
            <a:ext cx="4145600" cy="310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42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250" name="Google Shape;250;p42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42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42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42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42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42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Unsafe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256" name="Google Shape;256;p42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 Safe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257" name="Google Shape;257;p42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58" name="Google Shape;258;p42"/>
          <p:cNvSpPr txBox="1"/>
          <p:nvPr/>
        </p:nvSpPr>
        <p:spPr>
          <a:xfrm>
            <a:off x="6001425" y="4160275"/>
            <a:ext cx="2220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259" name="Google Shape;259;p42"/>
          <p:cNvSpPr/>
          <p:nvPr/>
        </p:nvSpPr>
        <p:spPr>
          <a:xfrm>
            <a:off x="5921250" y="4541825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3"/>
          <p:cNvPicPr preferRelativeResize="0"/>
          <p:nvPr/>
        </p:nvPicPr>
        <p:blipFill rotWithShape="1">
          <a:blip r:embed="rId3">
            <a:alphaModFix/>
          </a:blip>
          <a:srcRect b="57319" l="29326" r="6019" t="30693"/>
          <a:stretch/>
        </p:blipFill>
        <p:spPr>
          <a:xfrm>
            <a:off x="5162348" y="1584388"/>
            <a:ext cx="3898725" cy="72862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3"/>
          <p:cNvSpPr txBox="1"/>
          <p:nvPr/>
        </p:nvSpPr>
        <p:spPr>
          <a:xfrm>
            <a:off x="152125" y="16015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Hatfield/Willow St Neighborway</a:t>
            </a:r>
            <a:endParaRPr sz="2000">
              <a:solidFill>
                <a:schemeClr val="dk2"/>
              </a:solidFill>
            </a:endParaRPr>
          </a:p>
        </p:txBody>
      </p:sp>
      <p:grpSp>
        <p:nvGrpSpPr>
          <p:cNvPr id="266" name="Google Shape;266;p43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267" name="Google Shape;267;p43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43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43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43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43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Unsafe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273" name="Google Shape;273;p43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 Safe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274" name="Google Shape;274;p43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75" name="Google Shape;275;p43"/>
          <p:cNvSpPr txBox="1"/>
          <p:nvPr/>
        </p:nvSpPr>
        <p:spPr>
          <a:xfrm>
            <a:off x="6001425" y="4160275"/>
            <a:ext cx="2220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276" name="Google Shape;276;p43"/>
          <p:cNvSpPr/>
          <p:nvPr/>
        </p:nvSpPr>
        <p:spPr>
          <a:xfrm>
            <a:off x="5921250" y="4541825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50" y="1017147"/>
            <a:ext cx="4145601" cy="354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"/>
          <p:cNvSpPr txBox="1"/>
          <p:nvPr/>
        </p:nvSpPr>
        <p:spPr>
          <a:xfrm>
            <a:off x="152125" y="16015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Stanton Ave Bike Lane</a:t>
            </a:r>
            <a:endParaRPr sz="2000">
              <a:solidFill>
                <a:schemeClr val="dk2"/>
              </a:solidFill>
            </a:endParaRPr>
          </a:p>
        </p:txBody>
      </p:sp>
      <p:grpSp>
        <p:nvGrpSpPr>
          <p:cNvPr id="283" name="Google Shape;283;p44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284" name="Google Shape;284;p44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4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44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44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44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44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Unsafe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290" name="Google Shape;290;p44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 Safe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291" name="Google Shape;291;p44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92" name="Google Shape;292;p44"/>
          <p:cNvSpPr txBox="1"/>
          <p:nvPr/>
        </p:nvSpPr>
        <p:spPr>
          <a:xfrm>
            <a:off x="6001425" y="4160275"/>
            <a:ext cx="2220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293" name="Google Shape;293;p44"/>
          <p:cNvSpPr/>
          <p:nvPr/>
        </p:nvSpPr>
        <p:spPr>
          <a:xfrm>
            <a:off x="5921250" y="4541825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44"/>
          <p:cNvPicPr preferRelativeResize="0"/>
          <p:nvPr/>
        </p:nvPicPr>
        <p:blipFill rotWithShape="1">
          <a:blip r:embed="rId3">
            <a:alphaModFix/>
          </a:blip>
          <a:srcRect b="33547" l="26112" r="6044" t="54166"/>
          <a:stretch/>
        </p:blipFill>
        <p:spPr>
          <a:xfrm>
            <a:off x="5204650" y="1584400"/>
            <a:ext cx="3898725" cy="7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4"/>
          <p:cNvPicPr preferRelativeResize="0"/>
          <p:nvPr/>
        </p:nvPicPr>
        <p:blipFill rotWithShape="1">
          <a:blip r:embed="rId4">
            <a:alphaModFix/>
          </a:blip>
          <a:srcRect b="0" l="0" r="38252" t="0"/>
          <a:stretch/>
        </p:blipFill>
        <p:spPr>
          <a:xfrm>
            <a:off x="471650" y="1017150"/>
            <a:ext cx="4145601" cy="352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Tonight’s agenda</a:t>
            </a:r>
            <a:endParaRPr/>
          </a:p>
        </p:txBody>
      </p:sp>
      <p:sp>
        <p:nvSpPr>
          <p:cNvPr id="132" name="Google Shape;132;p27"/>
          <p:cNvSpPr txBox="1"/>
          <p:nvPr>
            <p:ph idx="1" type="body"/>
          </p:nvPr>
        </p:nvSpPr>
        <p:spPr>
          <a:xfrm>
            <a:off x="2400262" y="121135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Welcome &amp; Introductions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Housing: Right to </a:t>
            </a:r>
            <a:r>
              <a:rPr lang="en"/>
              <a:t>Counsel+ and Housing Choice Vouchers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Review of Crime 2023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Dr. Heath Johnson - Pittsburgh Bureau of Police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Commander Novosel - Zone 2 Police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Better Streets Lawrenceville State of Our Streets 2023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Open Q&amp;A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LU &amp; LC Upcoming Calendars</a:t>
            </a:r>
            <a:endParaRPr/>
          </a:p>
        </p:txBody>
      </p:sp>
      <p:pic>
        <p:nvPicPr>
          <p:cNvPr descr="LU Logo.JPG" id="133" name="Google Shape;13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5" y="863975"/>
            <a:ext cx="846857" cy="6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5"/>
          <p:cNvPicPr preferRelativeResize="0"/>
          <p:nvPr/>
        </p:nvPicPr>
        <p:blipFill rotWithShape="1">
          <a:blip r:embed="rId3">
            <a:alphaModFix/>
          </a:blip>
          <a:srcRect b="33740" l="27464" r="7881" t="54272"/>
          <a:stretch/>
        </p:blipFill>
        <p:spPr>
          <a:xfrm>
            <a:off x="5162348" y="1584388"/>
            <a:ext cx="3898725" cy="72862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5"/>
          <p:cNvSpPr txBox="1"/>
          <p:nvPr/>
        </p:nvSpPr>
        <p:spPr>
          <a:xfrm>
            <a:off x="152125" y="160150"/>
            <a:ext cx="881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Signal changes at Penn and 40th</a:t>
            </a:r>
            <a:br>
              <a:rPr lang="en" sz="20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head start for pedestrian crossing signals, updated traffic lights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302" name="Google Shape;302;p45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303" name="Google Shape;303;p45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45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45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45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45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5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Unsafe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309" name="Google Shape;309;p45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 Safe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310" name="Google Shape;310;p45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11" name="Google Shape;311;p45"/>
          <p:cNvSpPr txBox="1"/>
          <p:nvPr/>
        </p:nvSpPr>
        <p:spPr>
          <a:xfrm>
            <a:off x="6001425" y="4160275"/>
            <a:ext cx="2220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312" name="Google Shape;312;p45"/>
          <p:cNvSpPr/>
          <p:nvPr/>
        </p:nvSpPr>
        <p:spPr>
          <a:xfrm>
            <a:off x="5921250" y="4541825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5"/>
          <p:cNvPicPr preferRelativeResize="0"/>
          <p:nvPr/>
        </p:nvPicPr>
        <p:blipFill rotWithShape="1">
          <a:blip r:embed="rId4">
            <a:alphaModFix/>
          </a:blip>
          <a:srcRect b="0" l="14688" r="6084" t="0"/>
          <a:stretch/>
        </p:blipFill>
        <p:spPr>
          <a:xfrm>
            <a:off x="471650" y="1017150"/>
            <a:ext cx="4145603" cy="3541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6"/>
          <p:cNvSpPr txBox="1"/>
          <p:nvPr/>
        </p:nvSpPr>
        <p:spPr>
          <a:xfrm>
            <a:off x="152125" y="160150"/>
            <a:ext cx="881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40th St Bike Lane</a:t>
            </a:r>
            <a:br>
              <a:rPr lang="en" sz="20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between Butler and Penn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319" name="Google Shape;319;p46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320" name="Google Shape;320;p46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46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46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46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46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46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Unsafe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326" name="Google Shape;326;p46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 Safe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327" name="Google Shape;327;p46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28" name="Google Shape;328;p46"/>
          <p:cNvSpPr txBox="1"/>
          <p:nvPr/>
        </p:nvSpPr>
        <p:spPr>
          <a:xfrm>
            <a:off x="6001425" y="4160275"/>
            <a:ext cx="2220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329" name="Google Shape;329;p46"/>
          <p:cNvSpPr/>
          <p:nvPr/>
        </p:nvSpPr>
        <p:spPr>
          <a:xfrm>
            <a:off x="5921250" y="4541825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46"/>
          <p:cNvPicPr preferRelativeResize="0"/>
          <p:nvPr/>
        </p:nvPicPr>
        <p:blipFill rotWithShape="1">
          <a:blip r:embed="rId3">
            <a:alphaModFix/>
          </a:blip>
          <a:srcRect b="3278" l="0" r="0" t="0"/>
          <a:stretch/>
        </p:blipFill>
        <p:spPr>
          <a:xfrm>
            <a:off x="471650" y="1017050"/>
            <a:ext cx="4145600" cy="352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6"/>
          <p:cNvPicPr preferRelativeResize="0"/>
          <p:nvPr/>
        </p:nvPicPr>
        <p:blipFill rotWithShape="1">
          <a:blip r:embed="rId4">
            <a:alphaModFix/>
          </a:blip>
          <a:srcRect b="80953" l="27265" r="4891" t="6760"/>
          <a:stretch/>
        </p:blipFill>
        <p:spPr>
          <a:xfrm>
            <a:off x="5204650" y="1584400"/>
            <a:ext cx="3898725" cy="7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7"/>
          <p:cNvPicPr preferRelativeResize="0"/>
          <p:nvPr/>
        </p:nvPicPr>
        <p:blipFill rotWithShape="1">
          <a:blip r:embed="rId3">
            <a:alphaModFix/>
          </a:blip>
          <a:srcRect b="9838" l="26249" r="9096" t="78174"/>
          <a:stretch/>
        </p:blipFill>
        <p:spPr>
          <a:xfrm>
            <a:off x="5162348" y="1584388"/>
            <a:ext cx="3898725" cy="72862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7"/>
          <p:cNvSpPr txBox="1"/>
          <p:nvPr/>
        </p:nvSpPr>
        <p:spPr>
          <a:xfrm>
            <a:off x="152125" y="160150"/>
            <a:ext cx="881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Flashing pedestrian crossing signal at 40th and Davison</a:t>
            </a:r>
            <a:br>
              <a:rPr lang="en" sz="20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by entrance to Arsenal Park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338" name="Google Shape;338;p47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339" name="Google Shape;339;p47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47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47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47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47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47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Unsafe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345" name="Google Shape;345;p47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 Safe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346" name="Google Shape;346;p47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47" name="Google Shape;347;p47"/>
          <p:cNvSpPr txBox="1"/>
          <p:nvPr/>
        </p:nvSpPr>
        <p:spPr>
          <a:xfrm>
            <a:off x="6001425" y="4160275"/>
            <a:ext cx="2220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348" name="Google Shape;348;p47"/>
          <p:cNvSpPr/>
          <p:nvPr/>
        </p:nvSpPr>
        <p:spPr>
          <a:xfrm>
            <a:off x="5921250" y="4541825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47"/>
          <p:cNvPicPr preferRelativeResize="0"/>
          <p:nvPr/>
        </p:nvPicPr>
        <p:blipFill rotWithShape="1">
          <a:blip r:embed="rId4">
            <a:alphaModFix/>
          </a:blip>
          <a:srcRect b="3278" l="0" r="0" t="0"/>
          <a:stretch/>
        </p:blipFill>
        <p:spPr>
          <a:xfrm>
            <a:off x="471650" y="1017050"/>
            <a:ext cx="4145600" cy="352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8"/>
          <p:cNvSpPr txBox="1"/>
          <p:nvPr/>
        </p:nvSpPr>
        <p:spPr>
          <a:xfrm>
            <a:off x="152125" y="160150"/>
            <a:ext cx="881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Signal changes at Butler and 40th</a:t>
            </a:r>
            <a:br>
              <a:rPr lang="en" sz="20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head start for pedestrian crossing signals, updated traffic lights</a:t>
            </a:r>
            <a:endParaRPr sz="2000">
              <a:solidFill>
                <a:schemeClr val="dk2"/>
              </a:solidFill>
            </a:endParaRPr>
          </a:p>
        </p:txBody>
      </p:sp>
      <p:grpSp>
        <p:nvGrpSpPr>
          <p:cNvPr id="355" name="Google Shape;355;p48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356" name="Google Shape;356;p48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48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48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48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48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48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Unsafe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362" name="Google Shape;362;p48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 Safe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363" name="Google Shape;363;p48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64" name="Google Shape;364;p48"/>
          <p:cNvSpPr txBox="1"/>
          <p:nvPr/>
        </p:nvSpPr>
        <p:spPr>
          <a:xfrm>
            <a:off x="6001425" y="4160275"/>
            <a:ext cx="2220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365" name="Google Shape;365;p48"/>
          <p:cNvSpPr/>
          <p:nvPr/>
        </p:nvSpPr>
        <p:spPr>
          <a:xfrm>
            <a:off x="5921250" y="4541825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Google Shape;366;p48"/>
          <p:cNvPicPr preferRelativeResize="0"/>
          <p:nvPr/>
        </p:nvPicPr>
        <p:blipFill rotWithShape="1">
          <a:blip r:embed="rId3">
            <a:alphaModFix/>
          </a:blip>
          <a:srcRect b="57303" l="30800" r="1356" t="30410"/>
          <a:stretch/>
        </p:blipFill>
        <p:spPr>
          <a:xfrm>
            <a:off x="5204650" y="1584400"/>
            <a:ext cx="3898725" cy="7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8"/>
          <p:cNvPicPr preferRelativeResize="0"/>
          <p:nvPr/>
        </p:nvPicPr>
        <p:blipFill rotWithShape="1">
          <a:blip r:embed="rId4">
            <a:alphaModFix/>
          </a:blip>
          <a:srcRect b="0" l="12369" r="5053" t="0"/>
          <a:stretch/>
        </p:blipFill>
        <p:spPr>
          <a:xfrm>
            <a:off x="471650" y="1017150"/>
            <a:ext cx="4145603" cy="352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9"/>
          <p:cNvSpPr txBox="1"/>
          <p:nvPr/>
        </p:nvSpPr>
        <p:spPr>
          <a:xfrm>
            <a:off x="152125" y="160150"/>
            <a:ext cx="881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Crossing at Home and Butler St</a:t>
            </a:r>
            <a:br>
              <a:rPr lang="en" sz="20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By Healthy Active Living Center / Boys and Girls Club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373" name="Google Shape;373;p49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374" name="Google Shape;374;p49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49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49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49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49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49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Unsafe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380" name="Google Shape;380;p49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 Safe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381" name="Google Shape;381;p49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82" name="Google Shape;382;p49"/>
          <p:cNvSpPr txBox="1"/>
          <p:nvPr/>
        </p:nvSpPr>
        <p:spPr>
          <a:xfrm>
            <a:off x="6001425" y="4160275"/>
            <a:ext cx="2220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383" name="Google Shape;383;p49"/>
          <p:cNvSpPr/>
          <p:nvPr/>
        </p:nvSpPr>
        <p:spPr>
          <a:xfrm>
            <a:off x="5921250" y="4541825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49"/>
          <p:cNvPicPr preferRelativeResize="0"/>
          <p:nvPr/>
        </p:nvPicPr>
        <p:blipFill rotWithShape="1">
          <a:blip r:embed="rId3">
            <a:alphaModFix/>
          </a:blip>
          <a:srcRect b="9623" l="26750" r="5407" t="78090"/>
          <a:stretch/>
        </p:blipFill>
        <p:spPr>
          <a:xfrm>
            <a:off x="5204650" y="1584400"/>
            <a:ext cx="3898725" cy="7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9"/>
          <p:cNvPicPr preferRelativeResize="0"/>
          <p:nvPr/>
        </p:nvPicPr>
        <p:blipFill rotWithShape="1">
          <a:blip r:embed="rId4">
            <a:alphaModFix/>
          </a:blip>
          <a:srcRect b="0" l="0" r="9395" t="0"/>
          <a:stretch/>
        </p:blipFill>
        <p:spPr>
          <a:xfrm>
            <a:off x="471650" y="1017150"/>
            <a:ext cx="4145600" cy="352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0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AA8923"/>
                </a:solidFill>
                <a:latin typeface="Oswald"/>
                <a:ea typeface="Oswald"/>
                <a:cs typeface="Oswald"/>
                <a:sym typeface="Oswald"/>
              </a:rPr>
              <a:t>PRIORITIES</a:t>
            </a:r>
            <a:endParaRPr sz="4400">
              <a:solidFill>
                <a:srgbClr val="AA892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0"/>
          <p:cNvSpPr txBox="1"/>
          <p:nvPr/>
        </p:nvSpPr>
        <p:spPr>
          <a:xfrm>
            <a:off x="-50" y="2685475"/>
            <a:ext cx="91440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Ordered from highest to lowest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1"/>
          <p:cNvSpPr/>
          <p:nvPr/>
        </p:nvSpPr>
        <p:spPr>
          <a:xfrm>
            <a:off x="288250" y="2017775"/>
            <a:ext cx="1737600" cy="6807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1"/>
          <p:cNvSpPr/>
          <p:nvPr/>
        </p:nvSpPr>
        <p:spPr>
          <a:xfrm>
            <a:off x="2025850" y="2017775"/>
            <a:ext cx="1737600" cy="680700"/>
          </a:xfrm>
          <a:prstGeom prst="rect">
            <a:avLst/>
          </a:prstGeom>
          <a:solidFill>
            <a:srgbClr val="F0808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51"/>
          <p:cNvSpPr/>
          <p:nvPr/>
        </p:nvSpPr>
        <p:spPr>
          <a:xfrm>
            <a:off x="3763450" y="2017775"/>
            <a:ext cx="1737600" cy="680700"/>
          </a:xfrm>
          <a:prstGeom prst="rect">
            <a:avLst/>
          </a:prstGeom>
          <a:solidFill>
            <a:srgbClr val="A48BB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51"/>
          <p:cNvSpPr/>
          <p:nvPr/>
        </p:nvSpPr>
        <p:spPr>
          <a:xfrm>
            <a:off x="5501050" y="2017775"/>
            <a:ext cx="1737600" cy="680700"/>
          </a:xfrm>
          <a:prstGeom prst="rect">
            <a:avLst/>
          </a:prstGeom>
          <a:solidFill>
            <a:srgbClr val="6495E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1"/>
          <p:cNvSpPr/>
          <p:nvPr/>
        </p:nvSpPr>
        <p:spPr>
          <a:xfrm>
            <a:off x="7238650" y="2017775"/>
            <a:ext cx="1737600" cy="6807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1"/>
          <p:cNvSpPr txBox="1"/>
          <p:nvPr/>
        </p:nvSpPr>
        <p:spPr>
          <a:xfrm>
            <a:off x="344325" y="2762425"/>
            <a:ext cx="16815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Not Important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02" name="Google Shape;402;p51"/>
          <p:cNvSpPr txBox="1"/>
          <p:nvPr/>
        </p:nvSpPr>
        <p:spPr>
          <a:xfrm>
            <a:off x="5468800" y="4440025"/>
            <a:ext cx="14733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No Opinion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03" name="Google Shape;403;p51"/>
          <p:cNvSpPr txBox="1"/>
          <p:nvPr/>
        </p:nvSpPr>
        <p:spPr>
          <a:xfrm>
            <a:off x="7238500" y="2762425"/>
            <a:ext cx="17376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Very Important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04" name="Google Shape;404;p51"/>
          <p:cNvSpPr/>
          <p:nvPr/>
        </p:nvSpPr>
        <p:spPr>
          <a:xfrm>
            <a:off x="7106500" y="4339825"/>
            <a:ext cx="1737600" cy="680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AA8923"/>
                </a:solidFill>
                <a:latin typeface="Oswald"/>
                <a:ea typeface="Oswald"/>
                <a:cs typeface="Oswald"/>
                <a:sym typeface="Oswald"/>
              </a:rPr>
              <a:t>LEGEND</a:t>
            </a:r>
            <a:endParaRPr sz="4400">
              <a:solidFill>
                <a:srgbClr val="AA892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2"/>
          <p:cNvSpPr txBox="1"/>
          <p:nvPr/>
        </p:nvSpPr>
        <p:spPr>
          <a:xfrm>
            <a:off x="152125" y="160150"/>
            <a:ext cx="881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Safe Bike Route Through the Strip</a:t>
            </a:r>
            <a:br>
              <a:rPr lang="en" sz="20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Creation of a protected/separated bike route to the Strip District and Downtown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411" name="Google Shape;411;p52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412" name="Google Shape;412;p52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52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52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52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52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52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418" name="Google Shape;418;p52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419" name="Google Shape;419;p52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20" name="Google Shape;420;p52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 (how important):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421" name="Google Shape;421;p52"/>
          <p:cNvSpPr/>
          <p:nvPr/>
        </p:nvSpPr>
        <p:spPr>
          <a:xfrm>
            <a:off x="5921250" y="454170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52"/>
          <p:cNvPicPr preferRelativeResize="0"/>
          <p:nvPr/>
        </p:nvPicPr>
        <p:blipFill rotWithShape="1">
          <a:blip r:embed="rId3">
            <a:alphaModFix/>
          </a:blip>
          <a:srcRect b="81671" l="36760" r="1518" t="7200"/>
          <a:stretch/>
        </p:blipFill>
        <p:spPr>
          <a:xfrm>
            <a:off x="5141650" y="1584400"/>
            <a:ext cx="3940150" cy="72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2"/>
          <p:cNvPicPr preferRelativeResize="0"/>
          <p:nvPr/>
        </p:nvPicPr>
        <p:blipFill rotWithShape="1">
          <a:blip r:embed="rId4">
            <a:alphaModFix/>
          </a:blip>
          <a:srcRect b="0" l="0" r="16022" t="0"/>
          <a:stretch/>
        </p:blipFill>
        <p:spPr>
          <a:xfrm>
            <a:off x="471650" y="1017150"/>
            <a:ext cx="4145600" cy="352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3"/>
          <p:cNvSpPr txBox="1"/>
          <p:nvPr/>
        </p:nvSpPr>
        <p:spPr>
          <a:xfrm>
            <a:off x="152125" y="160150"/>
            <a:ext cx="881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Butler and Main Sidewalk Improvements</a:t>
            </a:r>
            <a:br>
              <a:rPr lang="en" sz="20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Sidewalk expansion and curb bump-outs at intersection of Butler and Main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429" name="Google Shape;429;p53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430" name="Google Shape;430;p53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53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53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53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53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53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436" name="Google Shape;436;p53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437" name="Google Shape;437;p53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38" name="Google Shape;438;p53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 (how important):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439" name="Google Shape;439;p53"/>
          <p:cNvSpPr/>
          <p:nvPr/>
        </p:nvSpPr>
        <p:spPr>
          <a:xfrm>
            <a:off x="5921250" y="454170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0" name="Google Shape;440;p53"/>
          <p:cNvPicPr preferRelativeResize="0"/>
          <p:nvPr/>
        </p:nvPicPr>
        <p:blipFill rotWithShape="1">
          <a:blip r:embed="rId3">
            <a:alphaModFix/>
          </a:blip>
          <a:srcRect b="58053" l="35051" r="3227" t="30819"/>
          <a:stretch/>
        </p:blipFill>
        <p:spPr>
          <a:xfrm>
            <a:off x="5141650" y="1584400"/>
            <a:ext cx="3940150" cy="72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3"/>
          <p:cNvPicPr preferRelativeResize="0"/>
          <p:nvPr/>
        </p:nvPicPr>
        <p:blipFill rotWithShape="1">
          <a:blip r:embed="rId4">
            <a:alphaModFix/>
          </a:blip>
          <a:srcRect b="0" l="6287" r="12898" t="0"/>
          <a:stretch/>
        </p:blipFill>
        <p:spPr>
          <a:xfrm>
            <a:off x="471650" y="1017150"/>
            <a:ext cx="4145601" cy="352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4"/>
          <p:cNvSpPr txBox="1"/>
          <p:nvPr/>
        </p:nvSpPr>
        <p:spPr>
          <a:xfrm>
            <a:off x="152125" y="16015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Safety Improvements At Butler + Stanton/51st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447" name="Google Shape;447;p54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448" name="Google Shape;448;p54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54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54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54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54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54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454" name="Google Shape;454;p54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455" name="Google Shape;455;p54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56" name="Google Shape;456;p54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 (how important):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457" name="Google Shape;457;p54"/>
          <p:cNvSpPr/>
          <p:nvPr/>
        </p:nvSpPr>
        <p:spPr>
          <a:xfrm>
            <a:off x="5921250" y="454170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54"/>
          <p:cNvPicPr preferRelativeResize="0"/>
          <p:nvPr/>
        </p:nvPicPr>
        <p:blipFill rotWithShape="1">
          <a:blip r:embed="rId3">
            <a:alphaModFix/>
          </a:blip>
          <a:srcRect b="34180" l="34205" r="4073" t="54691"/>
          <a:stretch/>
        </p:blipFill>
        <p:spPr>
          <a:xfrm>
            <a:off x="5141650" y="1584400"/>
            <a:ext cx="3940150" cy="72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4"/>
          <p:cNvPicPr preferRelativeResize="0"/>
          <p:nvPr/>
        </p:nvPicPr>
        <p:blipFill rotWithShape="1">
          <a:blip r:embed="rId4">
            <a:alphaModFix/>
          </a:blip>
          <a:srcRect b="0" l="0" r="5455" t="0"/>
          <a:stretch/>
        </p:blipFill>
        <p:spPr>
          <a:xfrm>
            <a:off x="471650" y="1017150"/>
            <a:ext cx="4145599" cy="352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Accessibility</a:t>
            </a:r>
            <a:endParaRPr/>
          </a:p>
        </p:txBody>
      </p:sp>
      <p:sp>
        <p:nvSpPr>
          <p:cNvPr id="140" name="Google Shape;140;p28"/>
          <p:cNvSpPr txBox="1"/>
          <p:nvPr>
            <p:ph idx="1" type="body"/>
          </p:nvPr>
        </p:nvSpPr>
        <p:spPr>
          <a:xfrm>
            <a:off x="2400262" y="121135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LU and LC are committed to making these meetings accessible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 us know about any accommodations you need to fully participate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joining by Facebook Live, drop comments/questions in the chat</a:t>
            </a:r>
            <a:endParaRPr/>
          </a:p>
        </p:txBody>
      </p:sp>
      <p:pic>
        <p:nvPicPr>
          <p:cNvPr descr="LU Logo.JPG" id="141" name="Google Shape;14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5" y="863975"/>
            <a:ext cx="846857" cy="6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5"/>
          <p:cNvSpPr txBox="1"/>
          <p:nvPr/>
        </p:nvSpPr>
        <p:spPr>
          <a:xfrm>
            <a:off x="152125" y="160150"/>
            <a:ext cx="881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Bike lanes in Upper Lawrenceville</a:t>
            </a:r>
            <a:br>
              <a:rPr lang="en" sz="20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Along Butler Street (above 57th) and redesign of 62nd St and Butler Intersection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465" name="Google Shape;465;p55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466" name="Google Shape;466;p55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55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55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55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55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55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472" name="Google Shape;472;p55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Very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473" name="Google Shape;473;p55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74" name="Google Shape;474;p55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 (how important):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475" name="Google Shape;475;p55"/>
          <p:cNvSpPr/>
          <p:nvPr/>
        </p:nvSpPr>
        <p:spPr>
          <a:xfrm>
            <a:off x="5921250" y="454170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6" name="Google Shape;476;p55"/>
          <p:cNvPicPr preferRelativeResize="0"/>
          <p:nvPr/>
        </p:nvPicPr>
        <p:blipFill rotWithShape="1">
          <a:blip r:embed="rId3">
            <a:alphaModFix/>
          </a:blip>
          <a:srcRect b="10381" l="26200" r="12078" t="78491"/>
          <a:stretch/>
        </p:blipFill>
        <p:spPr>
          <a:xfrm>
            <a:off x="5141650" y="1584400"/>
            <a:ext cx="3940150" cy="72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5"/>
          <p:cNvPicPr preferRelativeResize="0"/>
          <p:nvPr/>
        </p:nvPicPr>
        <p:blipFill rotWithShape="1">
          <a:blip r:embed="rId4">
            <a:alphaModFix/>
          </a:blip>
          <a:srcRect b="0" l="0" r="9836" t="0"/>
          <a:stretch/>
        </p:blipFill>
        <p:spPr>
          <a:xfrm>
            <a:off x="471650" y="1017150"/>
            <a:ext cx="4145603" cy="352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6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AA8923"/>
                </a:solidFill>
                <a:latin typeface="Oswald"/>
                <a:ea typeface="Oswald"/>
                <a:cs typeface="Oswald"/>
                <a:sym typeface="Oswald"/>
              </a:rPr>
              <a:t>TOP ISSUES</a:t>
            </a:r>
            <a:endParaRPr sz="4400">
              <a:solidFill>
                <a:srgbClr val="AA892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rgbClr val="AA892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3" name="Google Shape;483;p56"/>
          <p:cNvSpPr txBox="1"/>
          <p:nvPr/>
        </p:nvSpPr>
        <p:spPr>
          <a:xfrm>
            <a:off x="-50" y="2685475"/>
            <a:ext cx="91440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Starting with the biggest issues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7"/>
          <p:cNvSpPr/>
          <p:nvPr/>
        </p:nvSpPr>
        <p:spPr>
          <a:xfrm>
            <a:off x="288250" y="2017775"/>
            <a:ext cx="1737600" cy="6807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57"/>
          <p:cNvSpPr/>
          <p:nvPr/>
        </p:nvSpPr>
        <p:spPr>
          <a:xfrm>
            <a:off x="2025850" y="2017775"/>
            <a:ext cx="1737600" cy="680700"/>
          </a:xfrm>
          <a:prstGeom prst="rect">
            <a:avLst/>
          </a:prstGeom>
          <a:solidFill>
            <a:srgbClr val="F0808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57"/>
          <p:cNvSpPr/>
          <p:nvPr/>
        </p:nvSpPr>
        <p:spPr>
          <a:xfrm>
            <a:off x="3763450" y="2017775"/>
            <a:ext cx="1737600" cy="680700"/>
          </a:xfrm>
          <a:prstGeom prst="rect">
            <a:avLst/>
          </a:prstGeom>
          <a:solidFill>
            <a:srgbClr val="A48BB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57"/>
          <p:cNvSpPr/>
          <p:nvPr/>
        </p:nvSpPr>
        <p:spPr>
          <a:xfrm>
            <a:off x="5501050" y="2017775"/>
            <a:ext cx="1737600" cy="680700"/>
          </a:xfrm>
          <a:prstGeom prst="rect">
            <a:avLst/>
          </a:prstGeom>
          <a:solidFill>
            <a:srgbClr val="6495E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57"/>
          <p:cNvSpPr/>
          <p:nvPr/>
        </p:nvSpPr>
        <p:spPr>
          <a:xfrm>
            <a:off x="7238650" y="2017775"/>
            <a:ext cx="1737600" cy="6807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57"/>
          <p:cNvSpPr txBox="1"/>
          <p:nvPr/>
        </p:nvSpPr>
        <p:spPr>
          <a:xfrm>
            <a:off x="344325" y="2762425"/>
            <a:ext cx="16815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Not an issue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94" name="Google Shape;494;p57"/>
          <p:cNvSpPr txBox="1"/>
          <p:nvPr/>
        </p:nvSpPr>
        <p:spPr>
          <a:xfrm>
            <a:off x="5468800" y="4440025"/>
            <a:ext cx="14733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No Opinion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95" name="Google Shape;495;p57"/>
          <p:cNvSpPr txBox="1"/>
          <p:nvPr/>
        </p:nvSpPr>
        <p:spPr>
          <a:xfrm>
            <a:off x="7238500" y="2762425"/>
            <a:ext cx="17376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Big issue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96" name="Google Shape;496;p57"/>
          <p:cNvSpPr/>
          <p:nvPr/>
        </p:nvSpPr>
        <p:spPr>
          <a:xfrm>
            <a:off x="7106500" y="4339825"/>
            <a:ext cx="1737600" cy="680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AA8923"/>
                </a:solidFill>
                <a:latin typeface="Oswald"/>
                <a:ea typeface="Oswald"/>
                <a:cs typeface="Oswald"/>
                <a:sym typeface="Oswald"/>
              </a:rPr>
              <a:t>LEGEND</a:t>
            </a:r>
            <a:endParaRPr sz="4400">
              <a:solidFill>
                <a:srgbClr val="AA892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58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503" name="Google Shape;503;p58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58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58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58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58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58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 an issue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509" name="Google Shape;509;p58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Big issue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510" name="Google Shape;510;p58"/>
          <p:cNvSpPr txBox="1"/>
          <p:nvPr/>
        </p:nvSpPr>
        <p:spPr>
          <a:xfrm>
            <a:off x="152125" y="160150"/>
            <a:ext cx="881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Sidewalks not Maintained</a:t>
            </a:r>
            <a:br>
              <a:rPr lang="en" sz="20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(broken pavement)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11" name="Google Shape;511;p58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512" name="Google Shape;512;p58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5921250" y="451235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4" name="Google Shape;514;p58"/>
          <p:cNvPicPr preferRelativeResize="0"/>
          <p:nvPr/>
        </p:nvPicPr>
        <p:blipFill rotWithShape="1">
          <a:blip r:embed="rId3">
            <a:alphaModFix/>
          </a:blip>
          <a:srcRect b="0" l="15166" r="15166" t="0"/>
          <a:stretch/>
        </p:blipFill>
        <p:spPr>
          <a:xfrm>
            <a:off x="471650" y="1017150"/>
            <a:ext cx="4145602" cy="352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8"/>
          <p:cNvPicPr preferRelativeResize="0"/>
          <p:nvPr/>
        </p:nvPicPr>
        <p:blipFill rotWithShape="1">
          <a:blip r:embed="rId4">
            <a:alphaModFix/>
          </a:blip>
          <a:srcRect b="85067" l="32797" r="1594" t="5415"/>
          <a:stretch/>
        </p:blipFill>
        <p:spPr>
          <a:xfrm>
            <a:off x="5141650" y="1606875"/>
            <a:ext cx="3940150" cy="7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8"/>
          <p:cNvSpPr/>
          <p:nvPr/>
        </p:nvSpPr>
        <p:spPr>
          <a:xfrm>
            <a:off x="7624925" y="1611450"/>
            <a:ext cx="1451400" cy="3156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59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522" name="Google Shape;522;p59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59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59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59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59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59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 an issue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528" name="Google Shape;528;p59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Big issue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529" name="Google Shape;529;p59"/>
          <p:cNvSpPr txBox="1"/>
          <p:nvPr/>
        </p:nvSpPr>
        <p:spPr>
          <a:xfrm>
            <a:off x="152125" y="16015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Lack of safe crossings at busy intersections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30" name="Google Shape;530;p59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531" name="Google Shape;531;p59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532" name="Google Shape;532;p59"/>
          <p:cNvSpPr/>
          <p:nvPr/>
        </p:nvSpPr>
        <p:spPr>
          <a:xfrm>
            <a:off x="5921250" y="451235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3" name="Google Shape;533;p59"/>
          <p:cNvPicPr preferRelativeResize="0"/>
          <p:nvPr/>
        </p:nvPicPr>
        <p:blipFill rotWithShape="1">
          <a:blip r:embed="rId3">
            <a:alphaModFix/>
          </a:blip>
          <a:srcRect b="0" l="12098" r="12098" t="0"/>
          <a:stretch/>
        </p:blipFill>
        <p:spPr>
          <a:xfrm>
            <a:off x="471650" y="1017150"/>
            <a:ext cx="4145603" cy="352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9"/>
          <p:cNvPicPr preferRelativeResize="0"/>
          <p:nvPr/>
        </p:nvPicPr>
        <p:blipFill rotWithShape="1">
          <a:blip r:embed="rId4">
            <a:alphaModFix/>
          </a:blip>
          <a:srcRect b="65995" l="29504" r="4887" t="24487"/>
          <a:stretch/>
        </p:blipFill>
        <p:spPr>
          <a:xfrm>
            <a:off x="5141650" y="1606875"/>
            <a:ext cx="3940150" cy="7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60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540" name="Google Shape;540;p60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60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60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60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60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60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 an issue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546" name="Google Shape;546;p60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Big issue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547" name="Google Shape;547;p60"/>
          <p:cNvSpPr txBox="1"/>
          <p:nvPr/>
        </p:nvSpPr>
        <p:spPr>
          <a:xfrm>
            <a:off x="152125" y="16015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Construction blocking the sidewalk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48" name="Google Shape;548;p60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549" name="Google Shape;549;p60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550" name="Google Shape;550;p60"/>
          <p:cNvSpPr/>
          <p:nvPr/>
        </p:nvSpPr>
        <p:spPr>
          <a:xfrm>
            <a:off x="5921250" y="451235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1" name="Google Shape;551;p60"/>
          <p:cNvPicPr preferRelativeResize="0"/>
          <p:nvPr/>
        </p:nvPicPr>
        <p:blipFill rotWithShape="1">
          <a:blip r:embed="rId3">
            <a:alphaModFix/>
          </a:blip>
          <a:srcRect b="0" l="4009" r="4019" t="0"/>
          <a:stretch/>
        </p:blipFill>
        <p:spPr>
          <a:xfrm>
            <a:off x="471650" y="1017150"/>
            <a:ext cx="4145602" cy="35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0"/>
          <p:cNvPicPr preferRelativeResize="0"/>
          <p:nvPr/>
        </p:nvPicPr>
        <p:blipFill rotWithShape="1">
          <a:blip r:embed="rId4">
            <a:alphaModFix/>
          </a:blip>
          <a:srcRect b="46320" l="30156" r="3897" t="44162"/>
          <a:stretch/>
        </p:blipFill>
        <p:spPr>
          <a:xfrm>
            <a:off x="5121500" y="1606875"/>
            <a:ext cx="3960300" cy="7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61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558" name="Google Shape;558;p61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61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61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61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61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61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 an issue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564" name="Google Shape;564;p61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Big issue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565" name="Google Shape;565;p61"/>
          <p:cNvSpPr txBox="1"/>
          <p:nvPr/>
        </p:nvSpPr>
        <p:spPr>
          <a:xfrm>
            <a:off x="152125" y="16015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Cars parked on the sidewalk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66" name="Google Shape;566;p61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567" name="Google Shape;567;p61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568" name="Google Shape;568;p61"/>
          <p:cNvSpPr/>
          <p:nvPr/>
        </p:nvSpPr>
        <p:spPr>
          <a:xfrm>
            <a:off x="5921250" y="451235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9" name="Google Shape;569;p61"/>
          <p:cNvPicPr preferRelativeResize="0"/>
          <p:nvPr/>
        </p:nvPicPr>
        <p:blipFill rotWithShape="1">
          <a:blip r:embed="rId3">
            <a:alphaModFix/>
          </a:blip>
          <a:srcRect b="0" l="10796" r="10796" t="0"/>
          <a:stretch/>
        </p:blipFill>
        <p:spPr>
          <a:xfrm>
            <a:off x="471650" y="1017150"/>
            <a:ext cx="4145601" cy="352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1"/>
          <p:cNvPicPr preferRelativeResize="0"/>
          <p:nvPr/>
        </p:nvPicPr>
        <p:blipFill rotWithShape="1">
          <a:blip r:embed="rId4">
            <a:alphaModFix/>
          </a:blip>
          <a:srcRect b="27014" l="26398" r="7656" t="63468"/>
          <a:stretch/>
        </p:blipFill>
        <p:spPr>
          <a:xfrm>
            <a:off x="5121500" y="1606875"/>
            <a:ext cx="3960300" cy="7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62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576" name="Google Shape;576;p62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62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62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62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62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62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 an issue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582" name="Google Shape;582;p62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Big issue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583" name="Google Shape;583;p62"/>
          <p:cNvSpPr txBox="1"/>
          <p:nvPr/>
        </p:nvSpPr>
        <p:spPr>
          <a:xfrm>
            <a:off x="152125" y="16015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Sidewalks not cleared of snow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84" name="Google Shape;584;p62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585" name="Google Shape;585;p62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586" name="Google Shape;586;p62"/>
          <p:cNvSpPr/>
          <p:nvPr/>
        </p:nvSpPr>
        <p:spPr>
          <a:xfrm>
            <a:off x="5921250" y="451235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7" name="Google Shape;587;p62"/>
          <p:cNvPicPr preferRelativeResize="0"/>
          <p:nvPr/>
        </p:nvPicPr>
        <p:blipFill rotWithShape="1">
          <a:blip r:embed="rId3">
            <a:alphaModFix/>
          </a:blip>
          <a:srcRect b="0" l="10919" r="10919" t="0"/>
          <a:stretch/>
        </p:blipFill>
        <p:spPr>
          <a:xfrm>
            <a:off x="471650" y="1017150"/>
            <a:ext cx="4145601" cy="352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2"/>
          <p:cNvPicPr preferRelativeResize="0"/>
          <p:nvPr/>
        </p:nvPicPr>
        <p:blipFill rotWithShape="1">
          <a:blip r:embed="rId4">
            <a:alphaModFix/>
          </a:blip>
          <a:srcRect b="7646" l="27011" r="7042" t="82835"/>
          <a:stretch/>
        </p:blipFill>
        <p:spPr>
          <a:xfrm>
            <a:off x="5121500" y="1606875"/>
            <a:ext cx="3960300" cy="7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oogle Shape;593;p63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594" name="Google Shape;594;p63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63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63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63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63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63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 an issue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600" name="Google Shape;600;p63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Big issue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601" name="Google Shape;601;p63"/>
          <p:cNvSpPr txBox="1"/>
          <p:nvPr/>
        </p:nvSpPr>
        <p:spPr>
          <a:xfrm>
            <a:off x="152125" y="160150"/>
            <a:ext cx="881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Need for traffic calming infrastructure</a:t>
            </a:r>
            <a:br>
              <a:rPr lang="en" sz="20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on specific streets (for example, speed humps or curb bump-outs)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02" name="Google Shape;602;p63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603" name="Google Shape;603;p63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604" name="Google Shape;604;p63"/>
          <p:cNvSpPr/>
          <p:nvPr/>
        </p:nvSpPr>
        <p:spPr>
          <a:xfrm>
            <a:off x="5921250" y="451235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5" name="Google Shape;605;p63"/>
          <p:cNvPicPr preferRelativeResize="0"/>
          <p:nvPr/>
        </p:nvPicPr>
        <p:blipFill rotWithShape="1">
          <a:blip r:embed="rId3">
            <a:alphaModFix/>
          </a:blip>
          <a:srcRect b="0" l="10374" r="10366" t="0"/>
          <a:stretch/>
        </p:blipFill>
        <p:spPr>
          <a:xfrm>
            <a:off x="471650" y="1017150"/>
            <a:ext cx="4145601" cy="352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63"/>
          <p:cNvPicPr preferRelativeResize="0"/>
          <p:nvPr/>
        </p:nvPicPr>
        <p:blipFill rotWithShape="1">
          <a:blip r:embed="rId4">
            <a:alphaModFix/>
          </a:blip>
          <a:srcRect b="84422" l="47665" r="2553" t="8821"/>
          <a:stretch/>
        </p:blipFill>
        <p:spPr>
          <a:xfrm>
            <a:off x="5189725" y="1606875"/>
            <a:ext cx="3877151" cy="7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64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612" name="Google Shape;612;p64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64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64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64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64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64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 an issue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618" name="Google Shape;618;p64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Big issue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619" name="Google Shape;619;p64"/>
          <p:cNvSpPr txBox="1"/>
          <p:nvPr/>
        </p:nvSpPr>
        <p:spPr>
          <a:xfrm>
            <a:off x="152125" y="16015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Cars parked in bike lanes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20" name="Google Shape;620;p64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621" name="Google Shape;621;p64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622" name="Google Shape;622;p64"/>
          <p:cNvSpPr/>
          <p:nvPr/>
        </p:nvSpPr>
        <p:spPr>
          <a:xfrm>
            <a:off x="5921250" y="451235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3" name="Google Shape;623;p64"/>
          <p:cNvPicPr preferRelativeResize="0"/>
          <p:nvPr/>
        </p:nvPicPr>
        <p:blipFill rotWithShape="1">
          <a:blip r:embed="rId3">
            <a:alphaModFix/>
          </a:blip>
          <a:srcRect b="0" l="18608" r="18608" t="0"/>
          <a:stretch/>
        </p:blipFill>
        <p:spPr>
          <a:xfrm>
            <a:off x="471650" y="1017150"/>
            <a:ext cx="4145601" cy="35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64"/>
          <p:cNvPicPr preferRelativeResize="0"/>
          <p:nvPr/>
        </p:nvPicPr>
        <p:blipFill rotWithShape="1">
          <a:blip r:embed="rId4">
            <a:alphaModFix/>
          </a:blip>
          <a:srcRect b="60045" l="45873" r="4345" t="33198"/>
          <a:stretch/>
        </p:blipFill>
        <p:spPr>
          <a:xfrm>
            <a:off x="5189725" y="1606875"/>
            <a:ext cx="3877151" cy="7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/>
          <p:nvPr/>
        </p:nvSpPr>
        <p:spPr>
          <a:xfrm>
            <a:off x="-47700" y="288375"/>
            <a:ext cx="3962100" cy="5541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9"/>
          <p:cNvSpPr txBox="1"/>
          <p:nvPr/>
        </p:nvSpPr>
        <p:spPr>
          <a:xfrm>
            <a:off x="40625" y="288350"/>
            <a:ext cx="387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 Agreements</a:t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" name="Google Shape;149;p29"/>
          <p:cNvSpPr txBox="1"/>
          <p:nvPr/>
        </p:nvSpPr>
        <p:spPr>
          <a:xfrm>
            <a:off x="497825" y="1266625"/>
            <a:ext cx="3590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neighborly.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respectful of all participants &amp; hosts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denigrate groups of people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 space for all to participate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0" name="Google Shape;1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673" y="381159"/>
            <a:ext cx="3174025" cy="43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65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630" name="Google Shape;630;p65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65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65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65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65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65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 an issue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636" name="Google Shape;636;p65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Big issue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637" name="Google Shape;637;p65"/>
          <p:cNvSpPr txBox="1"/>
          <p:nvPr/>
        </p:nvSpPr>
        <p:spPr>
          <a:xfrm>
            <a:off x="152125" y="16015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Need for more bike parking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38" name="Google Shape;638;p65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639" name="Google Shape;639;p65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640" name="Google Shape;640;p65"/>
          <p:cNvSpPr/>
          <p:nvPr/>
        </p:nvSpPr>
        <p:spPr>
          <a:xfrm>
            <a:off x="5921250" y="451235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1" name="Google Shape;641;p65"/>
          <p:cNvPicPr preferRelativeResize="0"/>
          <p:nvPr/>
        </p:nvPicPr>
        <p:blipFill rotWithShape="1">
          <a:blip r:embed="rId3">
            <a:alphaModFix/>
          </a:blip>
          <a:srcRect b="0" l="5084" r="5084" t="0"/>
          <a:stretch/>
        </p:blipFill>
        <p:spPr>
          <a:xfrm>
            <a:off x="471650" y="1017150"/>
            <a:ext cx="4145602" cy="35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5"/>
          <p:cNvPicPr preferRelativeResize="0"/>
          <p:nvPr/>
        </p:nvPicPr>
        <p:blipFill rotWithShape="1">
          <a:blip r:embed="rId4">
            <a:alphaModFix/>
          </a:blip>
          <a:srcRect b="35947" l="32775" r="17443" t="57296"/>
          <a:stretch/>
        </p:blipFill>
        <p:spPr>
          <a:xfrm>
            <a:off x="5189725" y="1606875"/>
            <a:ext cx="3877151" cy="7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66"/>
          <p:cNvGrpSpPr/>
          <p:nvPr/>
        </p:nvGrpSpPr>
        <p:grpSpPr>
          <a:xfrm>
            <a:off x="6052220" y="4572082"/>
            <a:ext cx="2119003" cy="352051"/>
            <a:chOff x="288250" y="2017775"/>
            <a:chExt cx="8688000" cy="1224950"/>
          </a:xfrm>
        </p:grpSpPr>
        <p:sp>
          <p:nvSpPr>
            <p:cNvPr id="648" name="Google Shape;648;p66"/>
            <p:cNvSpPr/>
            <p:nvPr/>
          </p:nvSpPr>
          <p:spPr>
            <a:xfrm>
              <a:off x="288250" y="2017775"/>
              <a:ext cx="1737600" cy="6807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66"/>
            <p:cNvSpPr/>
            <p:nvPr/>
          </p:nvSpPr>
          <p:spPr>
            <a:xfrm>
              <a:off x="2025850" y="2017775"/>
              <a:ext cx="1737600" cy="680700"/>
            </a:xfrm>
            <a:prstGeom prst="rect">
              <a:avLst/>
            </a:prstGeom>
            <a:solidFill>
              <a:srgbClr val="F0808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66"/>
            <p:cNvSpPr/>
            <p:nvPr/>
          </p:nvSpPr>
          <p:spPr>
            <a:xfrm>
              <a:off x="3763450" y="2017775"/>
              <a:ext cx="1737600" cy="680700"/>
            </a:xfrm>
            <a:prstGeom prst="rect">
              <a:avLst/>
            </a:prstGeom>
            <a:solidFill>
              <a:srgbClr val="A48BB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66"/>
            <p:cNvSpPr/>
            <p:nvPr/>
          </p:nvSpPr>
          <p:spPr>
            <a:xfrm>
              <a:off x="5501050" y="2017775"/>
              <a:ext cx="1737600" cy="680700"/>
            </a:xfrm>
            <a:prstGeom prst="rect">
              <a:avLst/>
            </a:prstGeom>
            <a:solidFill>
              <a:srgbClr val="6495E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66"/>
            <p:cNvSpPr/>
            <p:nvPr/>
          </p:nvSpPr>
          <p:spPr>
            <a:xfrm>
              <a:off x="7238650" y="2017775"/>
              <a:ext cx="1737600" cy="6807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66"/>
            <p:cNvSpPr txBox="1"/>
            <p:nvPr/>
          </p:nvSpPr>
          <p:spPr>
            <a:xfrm>
              <a:off x="344325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Not an issue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654" name="Google Shape;654;p66"/>
            <p:cNvSpPr txBox="1"/>
            <p:nvPr/>
          </p:nvSpPr>
          <p:spPr>
            <a:xfrm>
              <a:off x="4748500" y="2762425"/>
              <a:ext cx="4227600" cy="48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Big issue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sp>
        <p:nvSpPr>
          <p:cNvPr id="655" name="Google Shape;655;p66"/>
          <p:cNvSpPr txBox="1"/>
          <p:nvPr/>
        </p:nvSpPr>
        <p:spPr>
          <a:xfrm>
            <a:off x="152125" y="16015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Sidewalk blocked by restaurant seating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56" name="Google Shape;656;p66"/>
          <p:cNvSpPr txBox="1"/>
          <p:nvPr/>
        </p:nvSpPr>
        <p:spPr>
          <a:xfrm>
            <a:off x="5204650" y="1017150"/>
            <a:ext cx="4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Responses: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657" name="Google Shape;657;p66"/>
          <p:cNvSpPr txBox="1"/>
          <p:nvPr/>
        </p:nvSpPr>
        <p:spPr>
          <a:xfrm>
            <a:off x="5381875" y="4160275"/>
            <a:ext cx="3459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Legend:</a:t>
            </a:r>
            <a:endParaRPr sz="1800">
              <a:solidFill>
                <a:srgbClr val="999999"/>
              </a:solidFill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5921250" y="4512350"/>
            <a:ext cx="2414100" cy="601800"/>
          </a:xfrm>
          <a:prstGeom prst="rect">
            <a:avLst/>
          </a:prstGeom>
          <a:solidFill>
            <a:srgbClr val="FFFFFF">
              <a:alpha val="51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9" name="Google Shape;659;p66"/>
          <p:cNvPicPr preferRelativeResize="0"/>
          <p:nvPr/>
        </p:nvPicPr>
        <p:blipFill rotWithShape="1">
          <a:blip r:embed="rId3">
            <a:alphaModFix/>
          </a:blip>
          <a:srcRect b="700" l="0" r="0" t="690"/>
          <a:stretch/>
        </p:blipFill>
        <p:spPr>
          <a:xfrm>
            <a:off x="471650" y="1017150"/>
            <a:ext cx="4145600" cy="35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6"/>
          <p:cNvPicPr preferRelativeResize="0"/>
          <p:nvPr/>
        </p:nvPicPr>
        <p:blipFill rotWithShape="1">
          <a:blip r:embed="rId4">
            <a:alphaModFix/>
          </a:blip>
          <a:srcRect b="11751" l="26563" r="23655" t="81492"/>
          <a:stretch/>
        </p:blipFill>
        <p:spPr>
          <a:xfrm>
            <a:off x="5189725" y="1606875"/>
            <a:ext cx="3877151" cy="7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7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4400">
                <a:solidFill>
                  <a:srgbClr val="AA8923"/>
                </a:solidFill>
                <a:latin typeface="Oswald"/>
                <a:ea typeface="Oswald"/>
                <a:cs typeface="Oswald"/>
                <a:sym typeface="Oswald"/>
              </a:rPr>
              <a:t>FREEFORM FEEDBACK</a:t>
            </a:r>
            <a:endParaRPr sz="4400">
              <a:solidFill>
                <a:srgbClr val="AA892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rgbClr val="AA892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0" name="Google Shape;670;p68"/>
          <p:cNvGraphicFramePr/>
          <p:nvPr/>
        </p:nvGraphicFramePr>
        <p:xfrm>
          <a:off x="1495125" y="796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{4315D813-480F-4AA5-8D4C-1F219054BA06}</a:tableStyleId>
              </a:tblPr>
              <a:tblGrid>
                <a:gridCol w="1188725"/>
                <a:gridCol w="1188725"/>
                <a:gridCol w="1188725"/>
                <a:gridCol w="1188725"/>
                <a:gridCol w="118872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Butler 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Main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Penn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Foster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Davison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9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6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4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3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2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671" name="Google Shape;671;p68"/>
          <p:cNvSpPr txBox="1"/>
          <p:nvPr/>
        </p:nvSpPr>
        <p:spPr>
          <a:xfrm>
            <a:off x="152125" y="22620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Specific streets called out for being unsafe:</a:t>
            </a:r>
            <a:endParaRPr sz="1200">
              <a:solidFill>
                <a:schemeClr val="dk2"/>
              </a:solidFill>
            </a:endParaRPr>
          </a:p>
        </p:txBody>
      </p:sp>
      <p:graphicFrame>
        <p:nvGraphicFramePr>
          <p:cNvPr id="672" name="Google Shape;672;p68"/>
          <p:cNvGraphicFramePr/>
          <p:nvPr/>
        </p:nvGraphicFramePr>
        <p:xfrm>
          <a:off x="1600200" y="2420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{4315D813-480F-4AA5-8D4C-1F219054BA06}</a:tableStyleId>
              </a:tblPr>
              <a:tblGrid>
                <a:gridCol w="1981200"/>
                <a:gridCol w="1857375"/>
                <a:gridCol w="210502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Parking on Sidewalks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Speeding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Parking in Intersections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16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19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14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673" name="Google Shape;673;p68"/>
          <p:cNvSpPr txBox="1"/>
          <p:nvPr/>
        </p:nvSpPr>
        <p:spPr>
          <a:xfrm>
            <a:off x="152125" y="192760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Specific illegal behavior called out: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74" name="Google Shape;674;p68"/>
          <p:cNvSpPr txBox="1"/>
          <p:nvPr/>
        </p:nvSpPr>
        <p:spPr>
          <a:xfrm>
            <a:off x="152125" y="3635525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Other issues:</a:t>
            </a:r>
            <a:endParaRPr sz="1200">
              <a:solidFill>
                <a:schemeClr val="dk2"/>
              </a:solidFill>
            </a:endParaRPr>
          </a:p>
        </p:txBody>
      </p:sp>
      <p:graphicFrame>
        <p:nvGraphicFramePr>
          <p:cNvPr id="675" name="Google Shape;675;p68"/>
          <p:cNvGraphicFramePr/>
          <p:nvPr/>
        </p:nvGraphicFramePr>
        <p:xfrm>
          <a:off x="1588225" y="412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{4315D813-480F-4AA5-8D4C-1F219054BA06}</a:tableStyleId>
              </a:tblPr>
              <a:tblGrid>
                <a:gridCol w="1485900"/>
                <a:gridCol w="1485900"/>
                <a:gridCol w="1485900"/>
                <a:gridCol w="1485900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Damaged Sidewalks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Not Enough Parking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Trash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A4E"/>
                          </a:solidFill>
                        </a:rPr>
                        <a:t>Construction Issues</a:t>
                      </a:r>
                      <a:endParaRPr b="1"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10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6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6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5 people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9"/>
          <p:cNvSpPr txBox="1"/>
          <p:nvPr/>
        </p:nvSpPr>
        <p:spPr>
          <a:xfrm>
            <a:off x="152125" y="226200"/>
            <a:ext cx="88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How you wanted issues resolved:</a:t>
            </a:r>
            <a:endParaRPr sz="1200">
              <a:solidFill>
                <a:schemeClr val="dk2"/>
              </a:solidFill>
            </a:endParaRPr>
          </a:p>
        </p:txBody>
      </p:sp>
      <p:graphicFrame>
        <p:nvGraphicFramePr>
          <p:cNvPr id="681" name="Google Shape;681;p69"/>
          <p:cNvGraphicFramePr/>
          <p:nvPr/>
        </p:nvGraphicFramePr>
        <p:xfrm>
          <a:off x="1524475" y="1208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{4315D813-480F-4AA5-8D4C-1F219054BA06}</a:tableStyleId>
              </a:tblPr>
              <a:tblGrid>
                <a:gridCol w="1752600"/>
                <a:gridCol w="419100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A4E"/>
                          </a:solidFill>
                        </a:rPr>
                        <a:t>43 people</a:t>
                      </a:r>
                      <a:endParaRPr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Asked for better enforcement</a:t>
                      </a:r>
                      <a:br>
                        <a:rPr lang="en" sz="1300">
                          <a:solidFill>
                            <a:srgbClr val="434A4E"/>
                          </a:solidFill>
                        </a:rPr>
                      </a:br>
                      <a:r>
                        <a:rPr lang="en" sz="600">
                          <a:solidFill>
                            <a:srgbClr val="434A4E"/>
                          </a:solidFill>
                        </a:rPr>
                        <a:t>Including speed limits, stop signs, and illegal parking</a:t>
                      </a:r>
                      <a:endParaRPr sz="6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A4E"/>
                          </a:solidFill>
                        </a:rPr>
                        <a:t>24 people</a:t>
                      </a:r>
                      <a:endParaRPr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Asked for safer bike infrastructure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434A4E"/>
                          </a:solidFill>
                        </a:rPr>
                        <a:t>Including bike lanes and neighborways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A4E"/>
                          </a:solidFill>
                        </a:rPr>
                        <a:t>20 people</a:t>
                      </a:r>
                      <a:endParaRPr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Asked for more traffic calming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A4E"/>
                          </a:solidFill>
                        </a:rPr>
                        <a:t>20 people</a:t>
                      </a:r>
                      <a:endParaRPr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Asked for better daylighting</a:t>
                      </a:r>
                      <a:br>
                        <a:rPr lang="en" sz="1300">
                          <a:solidFill>
                            <a:srgbClr val="434A4E"/>
                          </a:solidFill>
                        </a:rPr>
                      </a:br>
                      <a:r>
                        <a:rPr lang="en" sz="600">
                          <a:solidFill>
                            <a:srgbClr val="434A4E"/>
                          </a:solidFill>
                        </a:rPr>
                        <a:t>Removing obstructions at intersections for better visibility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A4E"/>
                          </a:solidFill>
                        </a:rPr>
                        <a:t>15 people</a:t>
                      </a:r>
                      <a:endParaRPr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Asked for more traffic signals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A4E"/>
                          </a:solidFill>
                        </a:rPr>
                        <a:t>11 people</a:t>
                      </a:r>
                      <a:endParaRPr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A4E"/>
                          </a:solidFill>
                        </a:rPr>
                        <a:t>Asked for more one-way streets</a:t>
                      </a:r>
                      <a:endParaRPr sz="1300">
                        <a:solidFill>
                          <a:srgbClr val="434A4E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70"/>
          <p:cNvPicPr preferRelativeResize="0"/>
          <p:nvPr/>
        </p:nvPicPr>
        <p:blipFill rotWithShape="1">
          <a:blip r:embed="rId3">
            <a:alphaModFix/>
          </a:blip>
          <a:srcRect b="19369" l="0" r="47553" t="31405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70"/>
          <p:cNvSpPr txBox="1"/>
          <p:nvPr/>
        </p:nvSpPr>
        <p:spPr>
          <a:xfrm>
            <a:off x="529050" y="332375"/>
            <a:ext cx="8966400" cy="27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434A4E"/>
                </a:solidFill>
                <a:highlight>
                  <a:srgbClr val="FFCD32"/>
                </a:highlight>
                <a:latin typeface="Nunito"/>
                <a:ea typeface="Nunito"/>
                <a:cs typeface="Nunito"/>
                <a:sym typeface="Nunito"/>
              </a:rPr>
              <a:t>Created by the volunteers at</a:t>
            </a:r>
            <a:br>
              <a:rPr lang="en" sz="3400">
                <a:solidFill>
                  <a:srgbClr val="434A4E"/>
                </a:solidFill>
                <a:highlight>
                  <a:srgbClr val="FFCD32"/>
                </a:highlight>
                <a:latin typeface="Nunito"/>
                <a:ea typeface="Nunito"/>
                <a:cs typeface="Nunito"/>
                <a:sym typeface="Nunito"/>
              </a:rPr>
            </a:br>
            <a:r>
              <a:rPr lang="en" sz="3400">
                <a:solidFill>
                  <a:srgbClr val="434A4E"/>
                </a:solidFill>
                <a:highlight>
                  <a:srgbClr val="FFCD32"/>
                </a:highlight>
                <a:latin typeface="Nunito"/>
                <a:ea typeface="Nunito"/>
                <a:cs typeface="Nunito"/>
                <a:sym typeface="Nunito"/>
              </a:rPr>
              <a:t>Better Streets Lawrenceville.</a:t>
            </a:r>
            <a:br>
              <a:rPr lang="en" sz="3400">
                <a:solidFill>
                  <a:srgbClr val="434A4E"/>
                </a:solidFill>
                <a:highlight>
                  <a:srgbClr val="FFCD32"/>
                </a:highlight>
                <a:latin typeface="Nunito"/>
                <a:ea typeface="Nunito"/>
                <a:cs typeface="Nunito"/>
                <a:sym typeface="Nunito"/>
              </a:rPr>
            </a:br>
            <a:br>
              <a:rPr lang="en" sz="3400">
                <a:solidFill>
                  <a:srgbClr val="434A4E"/>
                </a:solidFill>
                <a:highlight>
                  <a:srgbClr val="FFCD32"/>
                </a:highlight>
                <a:latin typeface="Nunito"/>
                <a:ea typeface="Nunito"/>
                <a:cs typeface="Nunito"/>
                <a:sym typeface="Nunito"/>
              </a:rPr>
            </a:br>
            <a:r>
              <a:rPr lang="en" sz="1350">
                <a:solidFill>
                  <a:srgbClr val="434A4E"/>
                </a:solidFill>
                <a:highlight>
                  <a:srgbClr val="FFCD32"/>
                </a:highlight>
                <a:latin typeface="Nunito"/>
                <a:ea typeface="Nunito"/>
                <a:cs typeface="Nunito"/>
                <a:sym typeface="Nunito"/>
              </a:rPr>
              <a:t>Help us make Lawrenceville streets better at</a:t>
            </a:r>
            <a:br>
              <a:rPr lang="en" sz="2800">
                <a:solidFill>
                  <a:srgbClr val="434A4E"/>
                </a:solidFill>
                <a:highlight>
                  <a:srgbClr val="FFCD32"/>
                </a:highlight>
                <a:latin typeface="Nunito"/>
                <a:ea typeface="Nunito"/>
                <a:cs typeface="Nunito"/>
                <a:sym typeface="Nunito"/>
              </a:rPr>
            </a:br>
            <a:r>
              <a:rPr lang="en" sz="3600" u="sng">
                <a:solidFill>
                  <a:srgbClr val="434A4E"/>
                </a:solidFill>
                <a:highlight>
                  <a:srgbClr val="FFCD32"/>
                </a:highlight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www.betterstreets.lv</a:t>
            </a:r>
            <a:endParaRPr sz="700"/>
          </a:p>
        </p:txBody>
      </p:sp>
      <p:pic>
        <p:nvPicPr>
          <p:cNvPr id="688" name="Google Shape;688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8675" y="600238"/>
            <a:ext cx="2222425" cy="224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5900" y="3211100"/>
            <a:ext cx="5432201" cy="180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U Logo.JPG" id="694" name="Google Shape;69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5" y="494175"/>
            <a:ext cx="1230825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963" y="1481176"/>
            <a:ext cx="1729843" cy="44260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71"/>
          <p:cNvSpPr txBox="1"/>
          <p:nvPr>
            <p:ph type="title"/>
          </p:nvPr>
        </p:nvSpPr>
        <p:spPr>
          <a:xfrm>
            <a:off x="2355950" y="22540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OPEN Q&amp;A</a:t>
            </a:r>
            <a:endParaRPr sz="4900"/>
          </a:p>
        </p:txBody>
      </p:sp>
      <p:pic>
        <p:nvPicPr>
          <p:cNvPr id="697" name="Google Shape;697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125" y="2136275"/>
            <a:ext cx="1939522" cy="6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150" y="2984175"/>
            <a:ext cx="1097475" cy="136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7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Calendar</a:t>
            </a:r>
            <a:endParaRPr/>
          </a:p>
        </p:txBody>
      </p:sp>
      <p:sp>
        <p:nvSpPr>
          <p:cNvPr id="704" name="Google Shape;704;p72"/>
          <p:cNvSpPr txBox="1"/>
          <p:nvPr>
            <p:ph idx="1" type="body"/>
          </p:nvPr>
        </p:nvSpPr>
        <p:spPr>
          <a:xfrm>
            <a:off x="2410100" y="1211350"/>
            <a:ext cx="6655200" cy="38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3/27 - Coffee + Tea Business Networking at Lola’s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3/28 - CDAM on Mobility Enhancement District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4/11 - Flower Arranging for AdvantAGE members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4/11 - Lawrenceville Volunteer and Advocacy Fair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4/13 - Bernard Dog Park Clean Up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4/20 - Tree Plantings (Penn Ave and Arsenal Park)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4/24 - Butler Street Clean Up and Sips and Brews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4/27 - First Duncan Park Workday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5/21 - Lawrenceville Farmers Market Opening Day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6/15 - Lawrenceville Pride	</a:t>
            </a:r>
            <a:endParaRPr sz="175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50"/>
          </a:p>
        </p:txBody>
      </p:sp>
      <p:pic>
        <p:nvPicPr>
          <p:cNvPr descr="LU Logo.JPG" id="705" name="Google Shape;70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7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Comments, questions</a:t>
            </a:r>
            <a:endParaRPr/>
          </a:p>
        </p:txBody>
      </p:sp>
      <p:sp>
        <p:nvSpPr>
          <p:cNvPr id="712" name="Google Shape;712;p73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Lawrenceville United			Lawrenceville Corporation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412-802-7220				412-621-1616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info@LUnited.org</a:t>
            </a:r>
            <a:r>
              <a:rPr lang="en"/>
              <a:t>				</a:t>
            </a:r>
            <a:r>
              <a:rPr lang="en" u="sng">
                <a:solidFill>
                  <a:schemeClr val="hlink"/>
                </a:solidFill>
                <a:hlinkClick r:id="rId4"/>
              </a:rPr>
              <a:t>info@lawrencevillecorp.com</a:t>
            </a:r>
            <a:r>
              <a:rPr lang="en"/>
              <a:t>	</a:t>
            </a:r>
            <a:endParaRPr/>
          </a:p>
        </p:txBody>
      </p:sp>
      <p:pic>
        <p:nvPicPr>
          <p:cNvPr descr="LU Logo.JPG" id="713" name="Google Shape;713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73"/>
          <p:cNvSpPr txBox="1"/>
          <p:nvPr/>
        </p:nvSpPr>
        <p:spPr>
          <a:xfrm>
            <a:off x="2482475" y="4178975"/>
            <a:ext cx="5367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If you joined online, please </a:t>
            </a:r>
            <a:r>
              <a:rPr i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sign in </a:t>
            </a:r>
            <a:r>
              <a:rPr i="1" lang="en" sz="18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bit.ly/LUSignIn </a:t>
            </a:r>
            <a:r>
              <a:rPr i="1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if joining online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Lawrenceville United</a:t>
            </a:r>
            <a:endParaRPr/>
          </a:p>
        </p:txBody>
      </p:sp>
      <p:sp>
        <p:nvSpPr>
          <p:cNvPr id="156" name="Google Shape;156;p30"/>
          <p:cNvSpPr txBox="1"/>
          <p:nvPr>
            <p:ph idx="1" type="body"/>
          </p:nvPr>
        </p:nvSpPr>
        <p:spPr>
          <a:xfrm>
            <a:off x="2400250" y="1149325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Mission: to improve and protect quality of life for</a:t>
            </a:r>
            <a:endParaRPr sz="17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/>
              <a:t>all Lawrenceville residents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Membership of over 800 residents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Board comprised of all residents: elected by our membership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1000"/>
              </a:spcAft>
              <a:buSzPts val="1700"/>
              <a:buChar char="●"/>
            </a:pPr>
            <a:r>
              <a:rPr lang="en" sz="1700"/>
              <a:t>Programs: Lawrenceville Farmers Market, supporting older adults, free food distributions, cleaning &amp; greening, direct support &amp; case management, advocacy, and more. </a:t>
            </a:r>
            <a:endParaRPr/>
          </a:p>
        </p:txBody>
      </p:sp>
      <p:pic>
        <p:nvPicPr>
          <p:cNvPr descr="LU Logo.JPG" id="157" name="Google Shape;15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304" y="1499375"/>
            <a:ext cx="2029271" cy="152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988" y="3192900"/>
            <a:ext cx="2031898" cy="152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6575" y="575950"/>
            <a:ext cx="1537426" cy="157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Lawrenceville Corporation</a:t>
            </a:r>
            <a:endParaRPr/>
          </a:p>
        </p:txBody>
      </p:sp>
      <p:sp>
        <p:nvSpPr>
          <p:cNvPr id="166" name="Google Shape;166;p31"/>
          <p:cNvSpPr txBox="1"/>
          <p:nvPr>
            <p:ph idx="1" type="body"/>
          </p:nvPr>
        </p:nvSpPr>
        <p:spPr>
          <a:xfrm>
            <a:off x="2400250" y="1145200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Mission: Driven by the Lawrenceville community, the Lawrenceville Corporation acts as the catalyst and conduit for responsible and sustainable growth.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Membership: About 100, primarily business owners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Board: Mostly comprised of residents, property owners, and business owners and elected by our membership - 16 members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Programs:  Business district management, policy and advocacy, community planning and development, real estate development, and communications and marketing</a:t>
            </a:r>
            <a:endParaRPr/>
          </a:p>
        </p:txBody>
      </p:sp>
      <p:pic>
        <p:nvPicPr>
          <p:cNvPr id="167" name="Google Shape;1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50" y="642099"/>
            <a:ext cx="1966300" cy="5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02225"/>
            <a:ext cx="2301051" cy="172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798" y="3385025"/>
            <a:ext cx="1275440" cy="165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 to Counsel+</a:t>
            </a:r>
            <a:endParaRPr/>
          </a:p>
        </p:txBody>
      </p:sp>
      <p:sp>
        <p:nvSpPr>
          <p:cNvPr id="175" name="Google Shape;175;p32"/>
          <p:cNvSpPr txBox="1"/>
          <p:nvPr>
            <p:ph idx="1" type="body"/>
          </p:nvPr>
        </p:nvSpPr>
        <p:spPr>
          <a:xfrm>
            <a:off x="2400250" y="1326550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Current project of the Pittsburgh Housing Justice Table that Lawrenceville United co-leads</a:t>
            </a:r>
            <a:endParaRPr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Would ensure that low-income tenants facing evictions have free legal </a:t>
            </a:r>
            <a:r>
              <a:rPr lang="en">
                <a:highlight>
                  <a:schemeClr val="lt1"/>
                </a:highlight>
              </a:rPr>
              <a:t>representation</a:t>
            </a:r>
            <a:r>
              <a:rPr lang="en">
                <a:highlight>
                  <a:schemeClr val="lt1"/>
                </a:highlight>
              </a:rPr>
              <a:t> </a:t>
            </a:r>
            <a:endParaRPr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Pittsburgh’s Lawyer of the Day program provides free legal representation for </a:t>
            </a:r>
            <a:r>
              <a:rPr lang="en">
                <a:highlight>
                  <a:schemeClr val="lt1"/>
                </a:highlight>
              </a:rPr>
              <a:t>tenants in some magisterial districts (not Lawrenceville)</a:t>
            </a:r>
            <a:endParaRPr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Let LU know if you would like to get involved with the Housing Justice Table or LU’s Housing Committee</a:t>
            </a:r>
            <a:endParaRPr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Sign the petition at </a:t>
            </a:r>
            <a:r>
              <a:rPr b="1" lang="en" u="sng">
                <a:solidFill>
                  <a:schemeClr val="hlink"/>
                </a:solidFill>
                <a:hlinkClick r:id="rId3"/>
              </a:rPr>
              <a:t>bit.ly/RTCnow</a:t>
            </a:r>
            <a:endParaRPr/>
          </a:p>
        </p:txBody>
      </p:sp>
      <p:pic>
        <p:nvPicPr>
          <p:cNvPr descr="LU Logo.JPG" id="176" name="Google Shape;17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U Logo.JPG" id="181" name="Google Shape;18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7825" y="0"/>
            <a:ext cx="5285849" cy="528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Commander Novosel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Zone 2 Police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88" name="Google Shape;188;p3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89" name="Google Shape;18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63750"/>
            <a:ext cx="1879250" cy="23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