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94" r:id="rId5"/>
    <p:sldId id="2263" r:id="rId6"/>
    <p:sldId id="273" r:id="rId7"/>
    <p:sldId id="2452" r:id="rId8"/>
    <p:sldId id="2457" r:id="rId9"/>
    <p:sldId id="2465" r:id="rId10"/>
    <p:sldId id="2442" r:id="rId11"/>
    <p:sldId id="2443" r:id="rId12"/>
    <p:sldId id="2458" r:id="rId13"/>
    <p:sldId id="2444" r:id="rId14"/>
    <p:sldId id="2455" r:id="rId15"/>
    <p:sldId id="2440" r:id="rId16"/>
    <p:sldId id="2441" r:id="rId17"/>
    <p:sldId id="2464" r:id="rId18"/>
    <p:sldId id="2460" r:id="rId19"/>
    <p:sldId id="2447" r:id="rId20"/>
    <p:sldId id="2446" r:id="rId21"/>
    <p:sldId id="2462" r:id="rId22"/>
    <p:sldId id="2448" r:id="rId2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6D6D"/>
    <a:srgbClr val="0094D3"/>
    <a:srgbClr val="E2F3F9"/>
    <a:srgbClr val="FFFFFF"/>
    <a:srgbClr val="005D83"/>
    <a:srgbClr val="6A6A6A"/>
    <a:srgbClr val="7AC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1B39E4-D0D8-4CA4-ABD0-91251A785B7A}" v="15" dt="2023-06-13T14:17:04.2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hd Burns" userId="c51a6198-7320-4469-af9d-cd8f72c195cd" providerId="ADAL" clId="{2B1B39E4-D0D8-4CA4-ABD0-91251A785B7A}"/>
    <pc:docChg chg="undo custSel addSld delSld modSld sldOrd modNotesMaster">
      <pc:chgData name="Jahd Burns" userId="c51a6198-7320-4469-af9d-cd8f72c195cd" providerId="ADAL" clId="{2B1B39E4-D0D8-4CA4-ABD0-91251A785B7A}" dt="2023-07-13T18:21:34.020" v="225" actId="20577"/>
      <pc:docMkLst>
        <pc:docMk/>
      </pc:docMkLst>
      <pc:sldChg chg="modSp mod">
        <pc:chgData name="Jahd Burns" userId="c51a6198-7320-4469-af9d-cd8f72c195cd" providerId="ADAL" clId="{2B1B39E4-D0D8-4CA4-ABD0-91251A785B7A}" dt="2023-07-13T18:21:34.020" v="225" actId="20577"/>
        <pc:sldMkLst>
          <pc:docMk/>
          <pc:sldMk cId="764393740" sldId="294"/>
        </pc:sldMkLst>
        <pc:spChg chg="mod">
          <ac:chgData name="Jahd Burns" userId="c51a6198-7320-4469-af9d-cd8f72c195cd" providerId="ADAL" clId="{2B1B39E4-D0D8-4CA4-ABD0-91251A785B7A}" dt="2023-07-13T18:21:34.020" v="225" actId="20577"/>
          <ac:spMkLst>
            <pc:docMk/>
            <pc:sldMk cId="764393740" sldId="294"/>
            <ac:spMk id="3" creationId="{86A7B705-F789-47EA-B42A-511EEB90A3D5}"/>
          </ac:spMkLst>
        </pc:spChg>
      </pc:sldChg>
      <pc:sldChg chg="modSp add del mod">
        <pc:chgData name="Jahd Burns" userId="c51a6198-7320-4469-af9d-cd8f72c195cd" providerId="ADAL" clId="{2B1B39E4-D0D8-4CA4-ABD0-91251A785B7A}" dt="2023-07-13T18:11:41.792" v="220" actId="47"/>
        <pc:sldMkLst>
          <pc:docMk/>
          <pc:sldMk cId="2861910969" sldId="2347"/>
        </pc:sldMkLst>
        <pc:spChg chg="mod">
          <ac:chgData name="Jahd Burns" userId="c51a6198-7320-4469-af9d-cd8f72c195cd" providerId="ADAL" clId="{2B1B39E4-D0D8-4CA4-ABD0-91251A785B7A}" dt="2023-07-13T13:55:24.568" v="219" actId="14100"/>
          <ac:spMkLst>
            <pc:docMk/>
            <pc:sldMk cId="2861910969" sldId="2347"/>
            <ac:spMk id="6" creationId="{A6B3249B-B941-81B4-607F-1DD4352D3642}"/>
          </ac:spMkLst>
        </pc:spChg>
      </pc:sldChg>
      <pc:sldChg chg="add del">
        <pc:chgData name="Jahd Burns" userId="c51a6198-7320-4469-af9d-cd8f72c195cd" providerId="ADAL" clId="{2B1B39E4-D0D8-4CA4-ABD0-91251A785B7A}" dt="2023-06-13T14:17:04.280" v="60"/>
        <pc:sldMkLst>
          <pc:docMk/>
          <pc:sldMk cId="1919706609" sldId="2351"/>
        </pc:sldMkLst>
      </pc:sldChg>
      <pc:sldChg chg="add del">
        <pc:chgData name="Jahd Burns" userId="c51a6198-7320-4469-af9d-cd8f72c195cd" providerId="ADAL" clId="{2B1B39E4-D0D8-4CA4-ABD0-91251A785B7A}" dt="2023-06-13T14:17:03.300" v="59"/>
        <pc:sldMkLst>
          <pc:docMk/>
          <pc:sldMk cId="2117699120" sldId="2360"/>
        </pc:sldMkLst>
      </pc:sldChg>
      <pc:sldChg chg="add del setBg">
        <pc:chgData name="Jahd Burns" userId="c51a6198-7320-4469-af9d-cd8f72c195cd" providerId="ADAL" clId="{2B1B39E4-D0D8-4CA4-ABD0-91251A785B7A}" dt="2023-06-13T14:17:02.738" v="58"/>
        <pc:sldMkLst>
          <pc:docMk/>
          <pc:sldMk cId="1727666049" sldId="2361"/>
        </pc:sldMkLst>
      </pc:sldChg>
      <pc:sldChg chg="add del">
        <pc:chgData name="Jahd Burns" userId="c51a6198-7320-4469-af9d-cd8f72c195cd" providerId="ADAL" clId="{2B1B39E4-D0D8-4CA4-ABD0-91251A785B7A}" dt="2023-06-09T13:52:59.489" v="23"/>
        <pc:sldMkLst>
          <pc:docMk/>
          <pc:sldMk cId="1390592708" sldId="2440"/>
        </pc:sldMkLst>
      </pc:sldChg>
      <pc:sldChg chg="add del">
        <pc:chgData name="Jahd Burns" userId="c51a6198-7320-4469-af9d-cd8f72c195cd" providerId="ADAL" clId="{2B1B39E4-D0D8-4CA4-ABD0-91251A785B7A}" dt="2023-06-09T13:52:34.872" v="21"/>
        <pc:sldMkLst>
          <pc:docMk/>
          <pc:sldMk cId="3208562346" sldId="2441"/>
        </pc:sldMkLst>
      </pc:sldChg>
      <pc:sldChg chg="modSp mod">
        <pc:chgData name="Jahd Burns" userId="c51a6198-7320-4469-af9d-cd8f72c195cd" providerId="ADAL" clId="{2B1B39E4-D0D8-4CA4-ABD0-91251A785B7A}" dt="2023-06-21T16:16:23.520" v="179" actId="20577"/>
        <pc:sldMkLst>
          <pc:docMk/>
          <pc:sldMk cId="1292305766" sldId="2443"/>
        </pc:sldMkLst>
        <pc:spChg chg="mod">
          <ac:chgData name="Jahd Burns" userId="c51a6198-7320-4469-af9d-cd8f72c195cd" providerId="ADAL" clId="{2B1B39E4-D0D8-4CA4-ABD0-91251A785B7A}" dt="2023-06-21T16:16:23.520" v="179" actId="20577"/>
          <ac:spMkLst>
            <pc:docMk/>
            <pc:sldMk cId="1292305766" sldId="2443"/>
            <ac:spMk id="12" creationId="{7426947A-3C2B-4FEB-802A-152281C3C6F5}"/>
          </ac:spMkLst>
        </pc:spChg>
      </pc:sldChg>
      <pc:sldChg chg="modSp mod">
        <pc:chgData name="Jahd Burns" userId="c51a6198-7320-4469-af9d-cd8f72c195cd" providerId="ADAL" clId="{2B1B39E4-D0D8-4CA4-ABD0-91251A785B7A}" dt="2023-06-21T16:34:51.781" v="197" actId="20577"/>
        <pc:sldMkLst>
          <pc:docMk/>
          <pc:sldMk cId="1260663147" sldId="2447"/>
        </pc:sldMkLst>
        <pc:spChg chg="mod">
          <ac:chgData name="Jahd Burns" userId="c51a6198-7320-4469-af9d-cd8f72c195cd" providerId="ADAL" clId="{2B1B39E4-D0D8-4CA4-ABD0-91251A785B7A}" dt="2023-06-21T16:34:51.781" v="197" actId="20577"/>
          <ac:spMkLst>
            <pc:docMk/>
            <pc:sldMk cId="1260663147" sldId="2447"/>
            <ac:spMk id="5" creationId="{8DB1DE08-F749-4826-B594-35F54E185294}"/>
          </ac:spMkLst>
        </pc:spChg>
      </pc:sldChg>
      <pc:sldChg chg="addSp delSp modSp mod">
        <pc:chgData name="Jahd Burns" userId="c51a6198-7320-4469-af9d-cd8f72c195cd" providerId="ADAL" clId="{2B1B39E4-D0D8-4CA4-ABD0-91251A785B7A}" dt="2023-06-13T14:15:19.844" v="42" actId="20577"/>
        <pc:sldMkLst>
          <pc:docMk/>
          <pc:sldMk cId="766374658" sldId="2452"/>
        </pc:sldMkLst>
        <pc:spChg chg="mod">
          <ac:chgData name="Jahd Burns" userId="c51a6198-7320-4469-af9d-cd8f72c195cd" providerId="ADAL" clId="{2B1B39E4-D0D8-4CA4-ABD0-91251A785B7A}" dt="2023-06-13T14:15:19.844" v="42" actId="20577"/>
          <ac:spMkLst>
            <pc:docMk/>
            <pc:sldMk cId="766374658" sldId="2452"/>
            <ac:spMk id="2" creationId="{2A2CD8D5-8FCF-427A-B445-80A168C323FF}"/>
          </ac:spMkLst>
        </pc:spChg>
        <pc:picChg chg="add mod">
          <ac:chgData name="Jahd Burns" userId="c51a6198-7320-4469-af9d-cd8f72c195cd" providerId="ADAL" clId="{2B1B39E4-D0D8-4CA4-ABD0-91251A785B7A}" dt="2023-06-13T14:14:56.908" v="40" actId="14100"/>
          <ac:picMkLst>
            <pc:docMk/>
            <pc:sldMk cId="766374658" sldId="2452"/>
            <ac:picMk id="4" creationId="{5EA5EB25-B991-4010-2353-1E487F3F7DDB}"/>
          </ac:picMkLst>
        </pc:picChg>
        <pc:picChg chg="del">
          <ac:chgData name="Jahd Burns" userId="c51a6198-7320-4469-af9d-cd8f72c195cd" providerId="ADAL" clId="{2B1B39E4-D0D8-4CA4-ABD0-91251A785B7A}" dt="2023-06-13T14:14:38.317" v="30" actId="478"/>
          <ac:picMkLst>
            <pc:docMk/>
            <pc:sldMk cId="766374658" sldId="2452"/>
            <ac:picMk id="12" creationId="{808E2CEF-764B-5F07-2022-1D184560EA1E}"/>
          </ac:picMkLst>
        </pc:picChg>
      </pc:sldChg>
      <pc:sldChg chg="add del ord">
        <pc:chgData name="Jahd Burns" userId="c51a6198-7320-4469-af9d-cd8f72c195cd" providerId="ADAL" clId="{2B1B39E4-D0D8-4CA4-ABD0-91251A785B7A}" dt="2023-07-13T13:54:57.430" v="212" actId="47"/>
        <pc:sldMkLst>
          <pc:docMk/>
          <pc:sldMk cId="2474213839" sldId="2466"/>
        </pc:sldMkLst>
      </pc:sldChg>
      <pc:sldChg chg="del">
        <pc:chgData name="Jahd Burns" userId="c51a6198-7320-4469-af9d-cd8f72c195cd" providerId="ADAL" clId="{2B1B39E4-D0D8-4CA4-ABD0-91251A785B7A}" dt="2023-06-09T13:28:36.389" v="13" actId="2696"/>
        <pc:sldMkLst>
          <pc:docMk/>
          <pc:sldMk cId="1078634889" sldId="3676"/>
        </pc:sldMkLst>
      </pc:sldChg>
      <pc:sldChg chg="del">
        <pc:chgData name="Jahd Burns" userId="c51a6198-7320-4469-af9d-cd8f72c195cd" providerId="ADAL" clId="{2B1B39E4-D0D8-4CA4-ABD0-91251A785B7A}" dt="2023-06-09T13:28:48.500" v="15" actId="2696"/>
        <pc:sldMkLst>
          <pc:docMk/>
          <pc:sldMk cId="2764552897" sldId="3698"/>
        </pc:sldMkLst>
      </pc:sldChg>
      <pc:sldChg chg="del">
        <pc:chgData name="Jahd Burns" userId="c51a6198-7320-4469-af9d-cd8f72c195cd" providerId="ADAL" clId="{2B1B39E4-D0D8-4CA4-ABD0-91251A785B7A}" dt="2023-06-09T13:29:07.366" v="19" actId="2696"/>
        <pc:sldMkLst>
          <pc:docMk/>
          <pc:sldMk cId="3378603426" sldId="3701"/>
        </pc:sldMkLst>
      </pc:sldChg>
      <pc:sldChg chg="del">
        <pc:chgData name="Jahd Burns" userId="c51a6198-7320-4469-af9d-cd8f72c195cd" providerId="ADAL" clId="{2B1B39E4-D0D8-4CA4-ABD0-91251A785B7A}" dt="2023-06-09T13:28:53.296" v="16" actId="2696"/>
        <pc:sldMkLst>
          <pc:docMk/>
          <pc:sldMk cId="1301759846" sldId="3702"/>
        </pc:sldMkLst>
      </pc:sldChg>
      <pc:sldChg chg="del">
        <pc:chgData name="Jahd Burns" userId="c51a6198-7320-4469-af9d-cd8f72c195cd" providerId="ADAL" clId="{2B1B39E4-D0D8-4CA4-ABD0-91251A785B7A}" dt="2023-06-09T13:28:57.703" v="17" actId="2696"/>
        <pc:sldMkLst>
          <pc:docMk/>
          <pc:sldMk cId="2842126421" sldId="3703"/>
        </pc:sldMkLst>
      </pc:sldChg>
      <pc:sldChg chg="del">
        <pc:chgData name="Jahd Burns" userId="c51a6198-7320-4469-af9d-cd8f72c195cd" providerId="ADAL" clId="{2B1B39E4-D0D8-4CA4-ABD0-91251A785B7A}" dt="2023-06-09T13:29:01.924" v="18" actId="2696"/>
        <pc:sldMkLst>
          <pc:docMk/>
          <pc:sldMk cId="1296886888" sldId="3704"/>
        </pc:sldMkLst>
      </pc:sldChg>
      <pc:sldChg chg="del">
        <pc:chgData name="Jahd Burns" userId="c51a6198-7320-4469-af9d-cd8f72c195cd" providerId="ADAL" clId="{2B1B39E4-D0D8-4CA4-ABD0-91251A785B7A}" dt="2023-06-09T13:28:42.116" v="14" actId="2696"/>
        <pc:sldMkLst>
          <pc:docMk/>
          <pc:sldMk cId="955083157" sldId="3712"/>
        </pc:sldMkLst>
      </pc:sldChg>
    </pc:docChg>
  </pc:docChgLst>
  <pc:docChgLst>
    <pc:chgData name="Jahd Burns" userId="c51a6198-7320-4469-af9d-cd8f72c195cd" providerId="ADAL" clId="{F19F95A9-CA15-46FF-9667-5AF1F4A894E8}"/>
    <pc:docChg chg="undo redo custSel addSld delSld modSld sldOrd">
      <pc:chgData name="Jahd Burns" userId="c51a6198-7320-4469-af9d-cd8f72c195cd" providerId="ADAL" clId="{F19F95A9-CA15-46FF-9667-5AF1F4A894E8}" dt="2023-05-22T20:43:26.065" v="852"/>
      <pc:docMkLst>
        <pc:docMk/>
      </pc:docMkLst>
      <pc:sldChg chg="modSp mod">
        <pc:chgData name="Jahd Burns" userId="c51a6198-7320-4469-af9d-cd8f72c195cd" providerId="ADAL" clId="{F19F95A9-CA15-46FF-9667-5AF1F4A894E8}" dt="2023-05-22T20:36:18.894" v="521" actId="20577"/>
        <pc:sldMkLst>
          <pc:docMk/>
          <pc:sldMk cId="764393740" sldId="294"/>
        </pc:sldMkLst>
        <pc:spChg chg="mod">
          <ac:chgData name="Jahd Burns" userId="c51a6198-7320-4469-af9d-cd8f72c195cd" providerId="ADAL" clId="{F19F95A9-CA15-46FF-9667-5AF1F4A894E8}" dt="2023-05-08T14:49:31.678" v="23" actId="20577"/>
          <ac:spMkLst>
            <pc:docMk/>
            <pc:sldMk cId="764393740" sldId="294"/>
            <ac:spMk id="2" creationId="{8B82B03A-B250-4022-9AEA-41A64A1F9927}"/>
          </ac:spMkLst>
        </pc:spChg>
        <pc:spChg chg="mod">
          <ac:chgData name="Jahd Burns" userId="c51a6198-7320-4469-af9d-cd8f72c195cd" providerId="ADAL" clId="{F19F95A9-CA15-46FF-9667-5AF1F4A894E8}" dt="2023-05-22T20:36:18.894" v="521" actId="20577"/>
          <ac:spMkLst>
            <pc:docMk/>
            <pc:sldMk cId="764393740" sldId="294"/>
            <ac:spMk id="3" creationId="{86A7B705-F789-47EA-B42A-511EEB90A3D5}"/>
          </ac:spMkLst>
        </pc:spChg>
        <pc:spChg chg="mod">
          <ac:chgData name="Jahd Burns" userId="c51a6198-7320-4469-af9d-cd8f72c195cd" providerId="ADAL" clId="{F19F95A9-CA15-46FF-9667-5AF1F4A894E8}" dt="2023-05-08T15:33:54.404" v="438" actId="207"/>
          <ac:spMkLst>
            <pc:docMk/>
            <pc:sldMk cId="764393740" sldId="294"/>
            <ac:spMk id="8" creationId="{C294C22F-062A-4976-B960-33A6A57841B6}"/>
          </ac:spMkLst>
        </pc:spChg>
        <pc:spChg chg="mod">
          <ac:chgData name="Jahd Burns" userId="c51a6198-7320-4469-af9d-cd8f72c195cd" providerId="ADAL" clId="{F19F95A9-CA15-46FF-9667-5AF1F4A894E8}" dt="2023-05-08T15:30:43.053" v="373" actId="1076"/>
          <ac:spMkLst>
            <pc:docMk/>
            <pc:sldMk cId="764393740" sldId="294"/>
            <ac:spMk id="9" creationId="{2DCA3BB5-0ABD-48D6-BA21-83562C82B900}"/>
          </ac:spMkLst>
        </pc:spChg>
      </pc:sldChg>
      <pc:sldChg chg="modSp mod">
        <pc:chgData name="Jahd Burns" userId="c51a6198-7320-4469-af9d-cd8f72c195cd" providerId="ADAL" clId="{F19F95A9-CA15-46FF-9667-5AF1F4A894E8}" dt="2023-05-08T15:22:42.674" v="372" actId="255"/>
        <pc:sldMkLst>
          <pc:docMk/>
          <pc:sldMk cId="3666459346" sldId="2263"/>
        </pc:sldMkLst>
        <pc:spChg chg="mod">
          <ac:chgData name="Jahd Burns" userId="c51a6198-7320-4469-af9d-cd8f72c195cd" providerId="ADAL" clId="{F19F95A9-CA15-46FF-9667-5AF1F4A894E8}" dt="2023-05-08T15:22:29.312" v="371" actId="14100"/>
          <ac:spMkLst>
            <pc:docMk/>
            <pc:sldMk cId="3666459346" sldId="2263"/>
            <ac:spMk id="15" creationId="{00000000-0000-0000-0000-000000000000}"/>
          </ac:spMkLst>
        </pc:spChg>
        <pc:spChg chg="mod">
          <ac:chgData name="Jahd Burns" userId="c51a6198-7320-4469-af9d-cd8f72c195cd" providerId="ADAL" clId="{F19F95A9-CA15-46FF-9667-5AF1F4A894E8}" dt="2023-05-08T15:22:42.674" v="372" actId="255"/>
          <ac:spMkLst>
            <pc:docMk/>
            <pc:sldMk cId="3666459346" sldId="2263"/>
            <ac:spMk id="53" creationId="{58CA991D-32AF-4094-8DD8-FD51D9BB4753}"/>
          </ac:spMkLst>
        </pc:spChg>
      </pc:sldChg>
      <pc:sldChg chg="modSp mod">
        <pc:chgData name="Jahd Burns" userId="c51a6198-7320-4469-af9d-cd8f72c195cd" providerId="ADAL" clId="{F19F95A9-CA15-46FF-9667-5AF1F4A894E8}" dt="2023-05-08T15:14:48.779" v="330" actId="207"/>
        <pc:sldMkLst>
          <pc:docMk/>
          <pc:sldMk cId="1157169162" sldId="2446"/>
        </pc:sldMkLst>
        <pc:spChg chg="mod">
          <ac:chgData name="Jahd Burns" userId="c51a6198-7320-4469-af9d-cd8f72c195cd" providerId="ADAL" clId="{F19F95A9-CA15-46FF-9667-5AF1F4A894E8}" dt="2023-05-08T15:12:29.314" v="316" actId="14100"/>
          <ac:spMkLst>
            <pc:docMk/>
            <pc:sldMk cId="1157169162" sldId="2446"/>
            <ac:spMk id="5" creationId="{5E612261-776B-4E1B-87D6-5A598F070664}"/>
          </ac:spMkLst>
        </pc:spChg>
        <pc:spChg chg="mod">
          <ac:chgData name="Jahd Burns" userId="c51a6198-7320-4469-af9d-cd8f72c195cd" providerId="ADAL" clId="{F19F95A9-CA15-46FF-9667-5AF1F4A894E8}" dt="2023-05-08T15:14:48.779" v="330" actId="207"/>
          <ac:spMkLst>
            <pc:docMk/>
            <pc:sldMk cId="1157169162" sldId="2446"/>
            <ac:spMk id="8" creationId="{A51CE377-7C86-487A-9182-E02DFB15CE84}"/>
          </ac:spMkLst>
        </pc:spChg>
        <pc:picChg chg="mod">
          <ac:chgData name="Jahd Burns" userId="c51a6198-7320-4469-af9d-cd8f72c195cd" providerId="ADAL" clId="{F19F95A9-CA15-46FF-9667-5AF1F4A894E8}" dt="2023-05-08T15:12:37.195" v="318" actId="1076"/>
          <ac:picMkLst>
            <pc:docMk/>
            <pc:sldMk cId="1157169162" sldId="2446"/>
            <ac:picMk id="4" creationId="{5E8458D9-B28F-4506-8ED3-4B3FA8DA5BEA}"/>
          </ac:picMkLst>
        </pc:picChg>
      </pc:sldChg>
      <pc:sldChg chg="add">
        <pc:chgData name="Jahd Burns" userId="c51a6198-7320-4469-af9d-cd8f72c195cd" providerId="ADAL" clId="{F19F95A9-CA15-46FF-9667-5AF1F4A894E8}" dt="2023-05-08T15:04:08.363" v="105"/>
        <pc:sldMkLst>
          <pc:docMk/>
          <pc:sldMk cId="1260663147" sldId="2447"/>
        </pc:sldMkLst>
      </pc:sldChg>
      <pc:sldChg chg="del">
        <pc:chgData name="Jahd Burns" userId="c51a6198-7320-4469-af9d-cd8f72c195cd" providerId="ADAL" clId="{F19F95A9-CA15-46FF-9667-5AF1F4A894E8}" dt="2023-05-08T14:53:25.123" v="25" actId="47"/>
        <pc:sldMkLst>
          <pc:docMk/>
          <pc:sldMk cId="2078666334" sldId="2451"/>
        </pc:sldMkLst>
      </pc:sldChg>
      <pc:sldChg chg="addSp delSp modSp mod">
        <pc:chgData name="Jahd Burns" userId="c51a6198-7320-4469-af9d-cd8f72c195cd" providerId="ADAL" clId="{F19F95A9-CA15-46FF-9667-5AF1F4A894E8}" dt="2023-05-08T14:56:46.529" v="54" actId="1076"/>
        <pc:sldMkLst>
          <pc:docMk/>
          <pc:sldMk cId="766374658" sldId="2452"/>
        </pc:sldMkLst>
        <pc:spChg chg="del mod">
          <ac:chgData name="Jahd Burns" userId="c51a6198-7320-4469-af9d-cd8f72c195cd" providerId="ADAL" clId="{F19F95A9-CA15-46FF-9667-5AF1F4A894E8}" dt="2023-05-08T14:55:23.799" v="44" actId="478"/>
          <ac:spMkLst>
            <pc:docMk/>
            <pc:sldMk cId="766374658" sldId="2452"/>
            <ac:spMk id="3" creationId="{8972A3BD-55B5-40EC-9C49-EE1365C8A83C}"/>
          </ac:spMkLst>
        </pc:spChg>
        <pc:spChg chg="mod">
          <ac:chgData name="Jahd Burns" userId="c51a6198-7320-4469-af9d-cd8f72c195cd" providerId="ADAL" clId="{F19F95A9-CA15-46FF-9667-5AF1F4A894E8}" dt="2023-05-08T14:55:40.187" v="47" actId="1076"/>
          <ac:spMkLst>
            <pc:docMk/>
            <pc:sldMk cId="766374658" sldId="2452"/>
            <ac:spMk id="8" creationId="{43D0DF2D-093C-41CB-82FF-45086EFEAD86}"/>
          </ac:spMkLst>
        </pc:spChg>
        <pc:spChg chg="mod">
          <ac:chgData name="Jahd Burns" userId="c51a6198-7320-4469-af9d-cd8f72c195cd" providerId="ADAL" clId="{F19F95A9-CA15-46FF-9667-5AF1F4A894E8}" dt="2023-05-08T14:56:46.529" v="54" actId="1076"/>
          <ac:spMkLst>
            <pc:docMk/>
            <pc:sldMk cId="766374658" sldId="2452"/>
            <ac:spMk id="10" creationId="{5716B5D5-887D-47D9-AD0E-2D22CA255C67}"/>
          </ac:spMkLst>
        </pc:spChg>
        <pc:picChg chg="del">
          <ac:chgData name="Jahd Burns" userId="c51a6198-7320-4469-af9d-cd8f72c195cd" providerId="ADAL" clId="{F19F95A9-CA15-46FF-9667-5AF1F4A894E8}" dt="2023-05-08T14:53:59.612" v="26" actId="478"/>
          <ac:picMkLst>
            <pc:docMk/>
            <pc:sldMk cId="766374658" sldId="2452"/>
            <ac:picMk id="6" creationId="{52CC8A02-78A7-FFDD-3C69-0A9977872A69}"/>
          </ac:picMkLst>
        </pc:picChg>
        <pc:picChg chg="add del mod">
          <ac:chgData name="Jahd Burns" userId="c51a6198-7320-4469-af9d-cd8f72c195cd" providerId="ADAL" clId="{F19F95A9-CA15-46FF-9667-5AF1F4A894E8}" dt="2023-05-08T14:54:18.988" v="30" actId="478"/>
          <ac:picMkLst>
            <pc:docMk/>
            <pc:sldMk cId="766374658" sldId="2452"/>
            <ac:picMk id="9" creationId="{479837E0-6188-06BA-2B09-6AE637587A67}"/>
          </ac:picMkLst>
        </pc:picChg>
        <pc:picChg chg="add mod">
          <ac:chgData name="Jahd Burns" userId="c51a6198-7320-4469-af9d-cd8f72c195cd" providerId="ADAL" clId="{F19F95A9-CA15-46FF-9667-5AF1F4A894E8}" dt="2023-05-08T14:56:27.080" v="52" actId="1076"/>
          <ac:picMkLst>
            <pc:docMk/>
            <pc:sldMk cId="766374658" sldId="2452"/>
            <ac:picMk id="12" creationId="{808E2CEF-764B-5F07-2022-1D184560EA1E}"/>
          </ac:picMkLst>
        </pc:picChg>
      </pc:sldChg>
      <pc:sldChg chg="modSp mod">
        <pc:chgData name="Jahd Burns" userId="c51a6198-7320-4469-af9d-cd8f72c195cd" providerId="ADAL" clId="{F19F95A9-CA15-46FF-9667-5AF1F4A894E8}" dt="2023-05-08T15:05:16.407" v="143" actId="20577"/>
        <pc:sldMkLst>
          <pc:docMk/>
          <pc:sldMk cId="3592789421" sldId="2455"/>
        </pc:sldMkLst>
        <pc:spChg chg="mod">
          <ac:chgData name="Jahd Burns" userId="c51a6198-7320-4469-af9d-cd8f72c195cd" providerId="ADAL" clId="{F19F95A9-CA15-46FF-9667-5AF1F4A894E8}" dt="2023-05-08T14:57:53.669" v="68" actId="20577"/>
          <ac:spMkLst>
            <pc:docMk/>
            <pc:sldMk cId="3592789421" sldId="2455"/>
            <ac:spMk id="12" creationId="{7426947A-3C2B-4FEB-802A-152281C3C6F5}"/>
          </ac:spMkLst>
        </pc:spChg>
        <pc:graphicFrameChg chg="modGraphic">
          <ac:chgData name="Jahd Burns" userId="c51a6198-7320-4469-af9d-cd8f72c195cd" providerId="ADAL" clId="{F19F95A9-CA15-46FF-9667-5AF1F4A894E8}" dt="2023-05-08T15:05:16.407" v="143" actId="20577"/>
          <ac:graphicFrameMkLst>
            <pc:docMk/>
            <pc:sldMk cId="3592789421" sldId="2455"/>
            <ac:graphicFrameMk id="4" creationId="{AA5328AE-ADB8-523D-D723-5531A386981D}"/>
          </ac:graphicFrameMkLst>
        </pc:graphicFrameChg>
      </pc:sldChg>
      <pc:sldChg chg="addSp delSp modSp del mod">
        <pc:chgData name="Jahd Burns" userId="c51a6198-7320-4469-af9d-cd8f72c195cd" providerId="ADAL" clId="{F19F95A9-CA15-46FF-9667-5AF1F4A894E8}" dt="2023-05-08T15:17:04.431" v="341" actId="2696"/>
        <pc:sldMkLst>
          <pc:docMk/>
          <pc:sldMk cId="963656876" sldId="2456"/>
        </pc:sldMkLst>
        <pc:picChg chg="add del mod">
          <ac:chgData name="Jahd Burns" userId="c51a6198-7320-4469-af9d-cd8f72c195cd" providerId="ADAL" clId="{F19F95A9-CA15-46FF-9667-5AF1F4A894E8}" dt="2023-05-08T15:15:46.464" v="333" actId="478"/>
          <ac:picMkLst>
            <pc:docMk/>
            <pc:sldMk cId="963656876" sldId="2456"/>
            <ac:picMk id="3" creationId="{DEB3EE11-7FEC-9A86-A1F0-02A8C8DCC074}"/>
          </ac:picMkLst>
        </pc:picChg>
        <pc:picChg chg="add">
          <ac:chgData name="Jahd Burns" userId="c51a6198-7320-4469-af9d-cd8f72c195cd" providerId="ADAL" clId="{F19F95A9-CA15-46FF-9667-5AF1F4A894E8}" dt="2023-05-08T15:16:23.915" v="334" actId="22"/>
          <ac:picMkLst>
            <pc:docMk/>
            <pc:sldMk cId="963656876" sldId="2456"/>
            <ac:picMk id="5" creationId="{670C4F1D-7F91-CD8E-FE06-1040B456DD92}"/>
          </ac:picMkLst>
        </pc:picChg>
        <pc:picChg chg="del">
          <ac:chgData name="Jahd Burns" userId="c51a6198-7320-4469-af9d-cd8f72c195cd" providerId="ADAL" clId="{F19F95A9-CA15-46FF-9667-5AF1F4A894E8}" dt="2023-05-08T15:14:58.920" v="331" actId="478"/>
          <ac:picMkLst>
            <pc:docMk/>
            <pc:sldMk cId="963656876" sldId="2456"/>
            <ac:picMk id="12" creationId="{C4AD1DC1-B053-41DA-5FD9-4B96671349DA}"/>
          </ac:picMkLst>
        </pc:picChg>
      </pc:sldChg>
      <pc:sldChg chg="add">
        <pc:chgData name="Jahd Burns" userId="c51a6198-7320-4469-af9d-cd8f72c195cd" providerId="ADAL" clId="{F19F95A9-CA15-46FF-9667-5AF1F4A894E8}" dt="2023-05-08T14:53:11.541" v="24"/>
        <pc:sldMkLst>
          <pc:docMk/>
          <pc:sldMk cId="2186789160" sldId="2457"/>
        </pc:sldMkLst>
      </pc:sldChg>
      <pc:sldChg chg="add ord">
        <pc:chgData name="Jahd Burns" userId="c51a6198-7320-4469-af9d-cd8f72c195cd" providerId="ADAL" clId="{F19F95A9-CA15-46FF-9667-5AF1F4A894E8}" dt="2023-05-08T14:58:55.463" v="71"/>
        <pc:sldMkLst>
          <pc:docMk/>
          <pc:sldMk cId="2051203861" sldId="2458"/>
        </pc:sldMkLst>
      </pc:sldChg>
      <pc:sldChg chg="modSp add del mod ord">
        <pc:chgData name="Jahd Burns" userId="c51a6198-7320-4469-af9d-cd8f72c195cd" providerId="ADAL" clId="{F19F95A9-CA15-46FF-9667-5AF1F4A894E8}" dt="2023-05-08T15:34:51.533" v="470" actId="2696"/>
        <pc:sldMkLst>
          <pc:docMk/>
          <pc:sldMk cId="4200769306" sldId="2459"/>
        </pc:sldMkLst>
        <pc:spChg chg="mod">
          <ac:chgData name="Jahd Burns" userId="c51a6198-7320-4469-af9d-cd8f72c195cd" providerId="ADAL" clId="{F19F95A9-CA15-46FF-9667-5AF1F4A894E8}" dt="2023-05-08T15:03:42.993" v="103" actId="20577"/>
          <ac:spMkLst>
            <pc:docMk/>
            <pc:sldMk cId="4200769306" sldId="2459"/>
            <ac:spMk id="7" creationId="{C02989B7-58CF-4982-BA99-BB21B89AF594}"/>
          </ac:spMkLst>
        </pc:spChg>
      </pc:sldChg>
      <pc:sldChg chg="add">
        <pc:chgData name="Jahd Burns" userId="c51a6198-7320-4469-af9d-cd8f72c195cd" providerId="ADAL" clId="{F19F95A9-CA15-46FF-9667-5AF1F4A894E8}" dt="2023-05-08T15:03:56.497" v="104"/>
        <pc:sldMkLst>
          <pc:docMk/>
          <pc:sldMk cId="2924613257" sldId="2460"/>
        </pc:sldMkLst>
      </pc:sldChg>
      <pc:sldChg chg="addSp modSp add del mod">
        <pc:chgData name="Jahd Burns" userId="c51a6198-7320-4469-af9d-cd8f72c195cd" providerId="ADAL" clId="{F19F95A9-CA15-46FF-9667-5AF1F4A894E8}" dt="2023-05-08T15:32:28.919" v="389" actId="2696"/>
        <pc:sldMkLst>
          <pc:docMk/>
          <pc:sldMk cId="1290689570" sldId="2461"/>
        </pc:sldMkLst>
        <pc:spChg chg="add mod">
          <ac:chgData name="Jahd Burns" userId="c51a6198-7320-4469-af9d-cd8f72c195cd" providerId="ADAL" clId="{F19F95A9-CA15-46FF-9667-5AF1F4A894E8}" dt="2023-05-08T15:30:47.211" v="374"/>
          <ac:spMkLst>
            <pc:docMk/>
            <pc:sldMk cId="1290689570" sldId="2461"/>
            <ac:spMk id="2" creationId="{97657869-3932-83CB-23F6-8A6566877EA3}"/>
          </ac:spMkLst>
        </pc:spChg>
        <pc:spChg chg="mod">
          <ac:chgData name="Jahd Burns" userId="c51a6198-7320-4469-af9d-cd8f72c195cd" providerId="ADAL" clId="{F19F95A9-CA15-46FF-9667-5AF1F4A894E8}" dt="2023-05-08T15:32:02.905" v="383" actId="21"/>
          <ac:spMkLst>
            <pc:docMk/>
            <pc:sldMk cId="1290689570" sldId="2461"/>
            <ac:spMk id="7" creationId="{C02989B7-58CF-4982-BA99-BB21B89AF594}"/>
          </ac:spMkLst>
        </pc:spChg>
        <pc:spChg chg="add mod">
          <ac:chgData name="Jahd Burns" userId="c51a6198-7320-4469-af9d-cd8f72c195cd" providerId="ADAL" clId="{F19F95A9-CA15-46FF-9667-5AF1F4A894E8}" dt="2023-05-08T15:32:07.490" v="384" actId="1076"/>
          <ac:spMkLst>
            <pc:docMk/>
            <pc:sldMk cId="1290689570" sldId="2461"/>
            <ac:spMk id="8" creationId="{003A31EF-2CC1-96AE-A646-4C8B932E4C06}"/>
          </ac:spMkLst>
        </pc:spChg>
        <pc:spChg chg="add mod">
          <ac:chgData name="Jahd Burns" userId="c51a6198-7320-4469-af9d-cd8f72c195cd" providerId="ADAL" clId="{F19F95A9-CA15-46FF-9667-5AF1F4A894E8}" dt="2023-05-08T15:32:24.061" v="388" actId="14100"/>
          <ac:spMkLst>
            <pc:docMk/>
            <pc:sldMk cId="1290689570" sldId="2461"/>
            <ac:spMk id="10" creationId="{BE48FBDB-4C42-8DB2-E119-2E4AFA11E6C8}"/>
          </ac:spMkLst>
        </pc:spChg>
        <pc:picChg chg="add mod">
          <ac:chgData name="Jahd Burns" userId="c51a6198-7320-4469-af9d-cd8f72c195cd" providerId="ADAL" clId="{F19F95A9-CA15-46FF-9667-5AF1F4A894E8}" dt="2023-05-08T15:30:59.479" v="375"/>
          <ac:picMkLst>
            <pc:docMk/>
            <pc:sldMk cId="1290689570" sldId="2461"/>
            <ac:picMk id="3" creationId="{664E5601-7CFE-B688-3243-D27732FF8625}"/>
          </ac:picMkLst>
        </pc:picChg>
        <pc:picChg chg="add mod">
          <ac:chgData name="Jahd Burns" userId="c51a6198-7320-4469-af9d-cd8f72c195cd" providerId="ADAL" clId="{F19F95A9-CA15-46FF-9667-5AF1F4A894E8}" dt="2023-05-08T15:31:06.824" v="376"/>
          <ac:picMkLst>
            <pc:docMk/>
            <pc:sldMk cId="1290689570" sldId="2461"/>
            <ac:picMk id="4" creationId="{7F9397D1-71D4-4CDC-E26C-D17D12829B1F}"/>
          </ac:picMkLst>
        </pc:picChg>
        <pc:picChg chg="add mod">
          <ac:chgData name="Jahd Burns" userId="c51a6198-7320-4469-af9d-cd8f72c195cd" providerId="ADAL" clId="{F19F95A9-CA15-46FF-9667-5AF1F4A894E8}" dt="2023-05-08T15:31:13.853" v="377"/>
          <ac:picMkLst>
            <pc:docMk/>
            <pc:sldMk cId="1290689570" sldId="2461"/>
            <ac:picMk id="5" creationId="{12DCE8A1-29AE-787A-F45D-78A07365EA19}"/>
          </ac:picMkLst>
        </pc:picChg>
        <pc:picChg chg="add mod ord">
          <ac:chgData name="Jahd Burns" userId="c51a6198-7320-4469-af9d-cd8f72c195cd" providerId="ADAL" clId="{F19F95A9-CA15-46FF-9667-5AF1F4A894E8}" dt="2023-05-08T15:31:33.432" v="379" actId="167"/>
          <ac:picMkLst>
            <pc:docMk/>
            <pc:sldMk cId="1290689570" sldId="2461"/>
            <ac:picMk id="6" creationId="{43B1BC70-869F-218C-0B78-78F6EC259AD3}"/>
          </ac:picMkLst>
        </pc:picChg>
      </pc:sldChg>
      <pc:sldChg chg="addSp modSp add mod ord">
        <pc:chgData name="Jahd Burns" userId="c51a6198-7320-4469-af9d-cd8f72c195cd" providerId="ADAL" clId="{F19F95A9-CA15-46FF-9667-5AF1F4A894E8}" dt="2023-05-08T15:16:59.242" v="340"/>
        <pc:sldMkLst>
          <pc:docMk/>
          <pc:sldMk cId="4271791065" sldId="2462"/>
        </pc:sldMkLst>
        <pc:spChg chg="mod">
          <ac:chgData name="Jahd Burns" userId="c51a6198-7320-4469-af9d-cd8f72c195cd" providerId="ADAL" clId="{F19F95A9-CA15-46FF-9667-5AF1F4A894E8}" dt="2023-05-08T15:16:52.734" v="337" actId="20577"/>
          <ac:spMkLst>
            <pc:docMk/>
            <pc:sldMk cId="4271791065" sldId="2462"/>
            <ac:spMk id="7" creationId="{C02989B7-58CF-4982-BA99-BB21B89AF594}"/>
          </ac:spMkLst>
        </pc:spChg>
        <pc:picChg chg="add">
          <ac:chgData name="Jahd Burns" userId="c51a6198-7320-4469-af9d-cd8f72c195cd" providerId="ADAL" clId="{F19F95A9-CA15-46FF-9667-5AF1F4A894E8}" dt="2023-05-08T15:16:53.288" v="338" actId="22"/>
          <ac:picMkLst>
            <pc:docMk/>
            <pc:sldMk cId="4271791065" sldId="2462"/>
            <ac:picMk id="3" creationId="{71C64FE3-034D-FEF5-85F5-BB446EA2D3AE}"/>
          </ac:picMkLst>
        </pc:picChg>
      </pc:sldChg>
      <pc:sldChg chg="delSp modSp add del mod ord">
        <pc:chgData name="Jahd Burns" userId="c51a6198-7320-4469-af9d-cd8f72c195cd" providerId="ADAL" clId="{F19F95A9-CA15-46FF-9667-5AF1F4A894E8}" dt="2023-05-08T15:37:11.034" v="518" actId="2696"/>
        <pc:sldMkLst>
          <pc:docMk/>
          <pc:sldMk cId="2542785994" sldId="2463"/>
        </pc:sldMkLst>
        <pc:spChg chg="mod">
          <ac:chgData name="Jahd Burns" userId="c51a6198-7320-4469-af9d-cd8f72c195cd" providerId="ADAL" clId="{F19F95A9-CA15-46FF-9667-5AF1F4A894E8}" dt="2023-05-08T15:32:45.615" v="401" actId="20577"/>
          <ac:spMkLst>
            <pc:docMk/>
            <pc:sldMk cId="2542785994" sldId="2463"/>
            <ac:spMk id="2" creationId="{8B82B03A-B250-4022-9AEA-41A64A1F9927}"/>
          </ac:spMkLst>
        </pc:spChg>
        <pc:spChg chg="del mod">
          <ac:chgData name="Jahd Burns" userId="c51a6198-7320-4469-af9d-cd8f72c195cd" providerId="ADAL" clId="{F19F95A9-CA15-46FF-9667-5AF1F4A894E8}" dt="2023-05-08T15:32:51.336" v="403" actId="478"/>
          <ac:spMkLst>
            <pc:docMk/>
            <pc:sldMk cId="2542785994" sldId="2463"/>
            <ac:spMk id="3" creationId="{86A7B705-F789-47EA-B42A-511EEB90A3D5}"/>
          </ac:spMkLst>
        </pc:spChg>
        <pc:spChg chg="mod">
          <ac:chgData name="Jahd Burns" userId="c51a6198-7320-4469-af9d-cd8f72c195cd" providerId="ADAL" clId="{F19F95A9-CA15-46FF-9667-5AF1F4A894E8}" dt="2023-05-08T15:34:18.977" v="440" actId="207"/>
          <ac:spMkLst>
            <pc:docMk/>
            <pc:sldMk cId="2542785994" sldId="2463"/>
            <ac:spMk id="8" creationId="{C294C22F-062A-4976-B960-33A6A57841B6}"/>
          </ac:spMkLst>
        </pc:spChg>
      </pc:sldChg>
      <pc:sldChg chg="addSp delSp modSp add mod ord">
        <pc:chgData name="Jahd Burns" userId="c51a6198-7320-4469-af9d-cd8f72c195cd" providerId="ADAL" clId="{F19F95A9-CA15-46FF-9667-5AF1F4A894E8}" dt="2023-05-08T15:36:32.780" v="481" actId="14100"/>
        <pc:sldMkLst>
          <pc:docMk/>
          <pc:sldMk cId="2497438195" sldId="2464"/>
        </pc:sldMkLst>
        <pc:spChg chg="mod">
          <ac:chgData name="Jahd Burns" userId="c51a6198-7320-4469-af9d-cd8f72c195cd" providerId="ADAL" clId="{F19F95A9-CA15-46FF-9667-5AF1F4A894E8}" dt="2023-05-08T15:34:45.976" v="469" actId="20577"/>
          <ac:spMkLst>
            <pc:docMk/>
            <pc:sldMk cId="2497438195" sldId="2464"/>
            <ac:spMk id="2" creationId="{8B82B03A-B250-4022-9AEA-41A64A1F9927}"/>
          </ac:spMkLst>
        </pc:spChg>
        <pc:spChg chg="add del">
          <ac:chgData name="Jahd Burns" userId="c51a6198-7320-4469-af9d-cd8f72c195cd" providerId="ADAL" clId="{F19F95A9-CA15-46FF-9667-5AF1F4A894E8}" dt="2023-05-08T15:35:14.904" v="473" actId="478"/>
          <ac:spMkLst>
            <pc:docMk/>
            <pc:sldMk cId="2497438195" sldId="2464"/>
            <ac:spMk id="9" creationId="{2DCA3BB5-0ABD-48D6-BA21-83562C82B900}"/>
          </ac:spMkLst>
        </pc:spChg>
        <pc:picChg chg="mod">
          <ac:chgData name="Jahd Burns" userId="c51a6198-7320-4469-af9d-cd8f72c195cd" providerId="ADAL" clId="{F19F95A9-CA15-46FF-9667-5AF1F4A894E8}" dt="2023-05-08T15:36:32.780" v="481" actId="14100"/>
          <ac:picMkLst>
            <pc:docMk/>
            <pc:sldMk cId="2497438195" sldId="2464"/>
            <ac:picMk id="4" creationId="{413DE5A6-5992-44A9-B34B-302ADF68940C}"/>
          </ac:picMkLst>
        </pc:picChg>
        <pc:picChg chg="del">
          <ac:chgData name="Jahd Burns" userId="c51a6198-7320-4469-af9d-cd8f72c195cd" providerId="ADAL" clId="{F19F95A9-CA15-46FF-9667-5AF1F4A894E8}" dt="2023-05-08T15:35:16.702" v="474" actId="478"/>
          <ac:picMkLst>
            <pc:docMk/>
            <pc:sldMk cId="2497438195" sldId="2464"/>
            <ac:picMk id="5" creationId="{80D25D29-9BE7-4DE5-8A60-4C4605D1366C}"/>
          </ac:picMkLst>
        </pc:picChg>
        <pc:picChg chg="del">
          <ac:chgData name="Jahd Burns" userId="c51a6198-7320-4469-af9d-cd8f72c195cd" providerId="ADAL" clId="{F19F95A9-CA15-46FF-9667-5AF1F4A894E8}" dt="2023-05-08T15:35:18.705" v="475" actId="478"/>
          <ac:picMkLst>
            <pc:docMk/>
            <pc:sldMk cId="2497438195" sldId="2464"/>
            <ac:picMk id="7" creationId="{FD8B5AD0-F746-497F-9A1D-6F21A85B1FB6}"/>
          </ac:picMkLst>
        </pc:picChg>
        <pc:picChg chg="del">
          <ac:chgData name="Jahd Burns" userId="c51a6198-7320-4469-af9d-cd8f72c195cd" providerId="ADAL" clId="{F19F95A9-CA15-46FF-9667-5AF1F4A894E8}" dt="2023-05-08T15:35:20.992" v="476" actId="478"/>
          <ac:picMkLst>
            <pc:docMk/>
            <pc:sldMk cId="2497438195" sldId="2464"/>
            <ac:picMk id="13" creationId="{F1819A08-B332-4AC7-81F3-6EE944B0443C}"/>
          </ac:picMkLst>
        </pc:picChg>
      </pc:sldChg>
      <pc:sldChg chg="modSp add mod ord">
        <pc:chgData name="Jahd Burns" userId="c51a6198-7320-4469-af9d-cd8f72c195cd" providerId="ADAL" clId="{F19F95A9-CA15-46FF-9667-5AF1F4A894E8}" dt="2023-05-08T15:37:05.342" v="517" actId="20577"/>
        <pc:sldMkLst>
          <pc:docMk/>
          <pc:sldMk cId="2454084397" sldId="2465"/>
        </pc:sldMkLst>
        <pc:spChg chg="mod">
          <ac:chgData name="Jahd Burns" userId="c51a6198-7320-4469-af9d-cd8f72c195cd" providerId="ADAL" clId="{F19F95A9-CA15-46FF-9667-5AF1F4A894E8}" dt="2023-05-08T15:37:05.342" v="517" actId="20577"/>
          <ac:spMkLst>
            <pc:docMk/>
            <pc:sldMk cId="2454084397" sldId="2465"/>
            <ac:spMk id="2" creationId="{8B82B03A-B250-4022-9AEA-41A64A1F9927}"/>
          </ac:spMkLst>
        </pc:spChg>
      </pc:sldChg>
      <pc:sldChg chg="addSp delSp modSp add mod">
        <pc:chgData name="Jahd Burns" userId="c51a6198-7320-4469-af9d-cd8f72c195cd" providerId="ADAL" clId="{F19F95A9-CA15-46FF-9667-5AF1F4A894E8}" dt="2023-05-22T20:37:35.515" v="569" actId="122"/>
        <pc:sldMkLst>
          <pc:docMk/>
          <pc:sldMk cId="1078634889" sldId="3676"/>
        </pc:sldMkLst>
        <pc:spChg chg="add mod">
          <ac:chgData name="Jahd Burns" userId="c51a6198-7320-4469-af9d-cd8f72c195cd" providerId="ADAL" clId="{F19F95A9-CA15-46FF-9667-5AF1F4A894E8}" dt="2023-05-22T20:37:35.515" v="569" actId="122"/>
          <ac:spMkLst>
            <pc:docMk/>
            <pc:sldMk cId="1078634889" sldId="3676"/>
            <ac:spMk id="4" creationId="{35AEF421-E5CF-8231-EAD7-18631F68B10C}"/>
          </ac:spMkLst>
        </pc:spChg>
        <pc:spChg chg="del">
          <ac:chgData name="Jahd Burns" userId="c51a6198-7320-4469-af9d-cd8f72c195cd" providerId="ADAL" clId="{F19F95A9-CA15-46FF-9667-5AF1F4A894E8}" dt="2023-05-22T20:37:12.294" v="528" actId="478"/>
          <ac:spMkLst>
            <pc:docMk/>
            <pc:sldMk cId="1078634889" sldId="3676"/>
            <ac:spMk id="7" creationId="{D2DAA6F7-B71B-9F7D-03C1-AA32B8BC6DB8}"/>
          </ac:spMkLst>
        </pc:spChg>
        <pc:spChg chg="del mod">
          <ac:chgData name="Jahd Burns" userId="c51a6198-7320-4469-af9d-cd8f72c195cd" providerId="ADAL" clId="{F19F95A9-CA15-46FF-9667-5AF1F4A894E8}" dt="2023-05-22T20:37:15.249" v="529" actId="478"/>
          <ac:spMkLst>
            <pc:docMk/>
            <pc:sldMk cId="1078634889" sldId="3676"/>
            <ac:spMk id="14" creationId="{86A3A6C6-D4C6-4FF4-8974-1E9E54D55DF5}"/>
          </ac:spMkLst>
        </pc:spChg>
      </pc:sldChg>
      <pc:sldChg chg="addSp delSp modSp add mod ord">
        <pc:chgData name="Jahd Burns" userId="c51a6198-7320-4469-af9d-cd8f72c195cd" providerId="ADAL" clId="{F19F95A9-CA15-46FF-9667-5AF1F4A894E8}" dt="2023-05-22T20:42:49.799" v="844"/>
        <pc:sldMkLst>
          <pc:docMk/>
          <pc:sldMk cId="2764552897" sldId="3698"/>
        </pc:sldMkLst>
        <pc:spChg chg="add mod">
          <ac:chgData name="Jahd Burns" userId="c51a6198-7320-4469-af9d-cd8f72c195cd" providerId="ADAL" clId="{F19F95A9-CA15-46FF-9667-5AF1F4A894E8}" dt="2023-05-22T20:39:31.678" v="667" actId="20577"/>
          <ac:spMkLst>
            <pc:docMk/>
            <pc:sldMk cId="2764552897" sldId="3698"/>
            <ac:spMk id="3" creationId="{BDFC9570-2F41-C888-F99B-2A421A1433DA}"/>
          </ac:spMkLst>
        </pc:spChg>
        <pc:spChg chg="del">
          <ac:chgData name="Jahd Burns" userId="c51a6198-7320-4469-af9d-cd8f72c195cd" providerId="ADAL" clId="{F19F95A9-CA15-46FF-9667-5AF1F4A894E8}" dt="2023-05-22T20:39:34.851" v="668" actId="478"/>
          <ac:spMkLst>
            <pc:docMk/>
            <pc:sldMk cId="2764552897" sldId="3698"/>
            <ac:spMk id="4" creationId="{172A0570-DE97-C40F-790B-7E225CDFA3F5}"/>
          </ac:spMkLst>
        </pc:spChg>
        <pc:spChg chg="del">
          <ac:chgData name="Jahd Burns" userId="c51a6198-7320-4469-af9d-cd8f72c195cd" providerId="ADAL" clId="{F19F95A9-CA15-46FF-9667-5AF1F4A894E8}" dt="2023-05-22T20:39:16.974" v="598" actId="478"/>
          <ac:spMkLst>
            <pc:docMk/>
            <pc:sldMk cId="2764552897" sldId="3698"/>
            <ac:spMk id="7" creationId="{D2DAA6F7-B71B-9F7D-03C1-AA32B8BC6DB8}"/>
          </ac:spMkLst>
        </pc:spChg>
        <pc:spChg chg="del">
          <ac:chgData name="Jahd Burns" userId="c51a6198-7320-4469-af9d-cd8f72c195cd" providerId="ADAL" clId="{F19F95A9-CA15-46FF-9667-5AF1F4A894E8}" dt="2023-05-22T20:39:18.729" v="599" actId="478"/>
          <ac:spMkLst>
            <pc:docMk/>
            <pc:sldMk cId="2764552897" sldId="3698"/>
            <ac:spMk id="14" creationId="{86A3A6C6-D4C6-4FF4-8974-1E9E54D55DF5}"/>
          </ac:spMkLst>
        </pc:spChg>
      </pc:sldChg>
      <pc:sldChg chg="addSp delSp modSp add mod ord">
        <pc:chgData name="Jahd Burns" userId="c51a6198-7320-4469-af9d-cd8f72c195cd" providerId="ADAL" clId="{F19F95A9-CA15-46FF-9667-5AF1F4A894E8}" dt="2023-05-22T20:43:26.065" v="852"/>
        <pc:sldMkLst>
          <pc:docMk/>
          <pc:sldMk cId="3378603426" sldId="3701"/>
        </pc:sldMkLst>
        <pc:spChg chg="del">
          <ac:chgData name="Jahd Burns" userId="c51a6198-7320-4469-af9d-cd8f72c195cd" providerId="ADAL" clId="{F19F95A9-CA15-46FF-9667-5AF1F4A894E8}" dt="2023-05-22T20:41:32.076" v="834" actId="478"/>
          <ac:spMkLst>
            <pc:docMk/>
            <pc:sldMk cId="3378603426" sldId="3701"/>
            <ac:spMk id="3" creationId="{A429651F-1D96-46AE-38D0-0CB9861DCC34}"/>
          </ac:spMkLst>
        </pc:spChg>
        <pc:spChg chg="add mod">
          <ac:chgData name="Jahd Burns" userId="c51a6198-7320-4469-af9d-cd8f72c195cd" providerId="ADAL" clId="{F19F95A9-CA15-46FF-9667-5AF1F4A894E8}" dt="2023-05-22T20:41:27.890" v="833" actId="27636"/>
          <ac:spMkLst>
            <pc:docMk/>
            <pc:sldMk cId="3378603426" sldId="3701"/>
            <ac:spMk id="5" creationId="{C2835DF9-2E93-33A2-87E2-4C280170A16A}"/>
          </ac:spMkLst>
        </pc:spChg>
        <pc:spChg chg="del">
          <ac:chgData name="Jahd Burns" userId="c51a6198-7320-4469-af9d-cd8f72c195cd" providerId="ADAL" clId="{F19F95A9-CA15-46FF-9667-5AF1F4A894E8}" dt="2023-05-22T20:41:06.926" v="775" actId="478"/>
          <ac:spMkLst>
            <pc:docMk/>
            <pc:sldMk cId="3378603426" sldId="3701"/>
            <ac:spMk id="7" creationId="{D2DAA6F7-B71B-9F7D-03C1-AA32B8BC6DB8}"/>
          </ac:spMkLst>
        </pc:spChg>
        <pc:spChg chg="del">
          <ac:chgData name="Jahd Burns" userId="c51a6198-7320-4469-af9d-cd8f72c195cd" providerId="ADAL" clId="{F19F95A9-CA15-46FF-9667-5AF1F4A894E8}" dt="2023-05-22T20:41:18.224" v="777" actId="478"/>
          <ac:spMkLst>
            <pc:docMk/>
            <pc:sldMk cId="3378603426" sldId="3701"/>
            <ac:spMk id="12" creationId="{F1E795E8-F767-43A4-8568-A50966F58F84}"/>
          </ac:spMkLst>
        </pc:spChg>
        <pc:spChg chg="del">
          <ac:chgData name="Jahd Burns" userId="c51a6198-7320-4469-af9d-cd8f72c195cd" providerId="ADAL" clId="{F19F95A9-CA15-46FF-9667-5AF1F4A894E8}" dt="2023-05-22T20:41:10.254" v="776" actId="478"/>
          <ac:spMkLst>
            <pc:docMk/>
            <pc:sldMk cId="3378603426" sldId="3701"/>
            <ac:spMk id="14" creationId="{86A3A6C6-D4C6-4FF4-8974-1E9E54D55DF5}"/>
          </ac:spMkLst>
        </pc:spChg>
        <pc:picChg chg="mod">
          <ac:chgData name="Jahd Burns" userId="c51a6198-7320-4469-af9d-cd8f72c195cd" providerId="ADAL" clId="{F19F95A9-CA15-46FF-9667-5AF1F4A894E8}" dt="2023-05-22T20:41:53.497" v="839" actId="1076"/>
          <ac:picMkLst>
            <pc:docMk/>
            <pc:sldMk cId="3378603426" sldId="3701"/>
            <ac:picMk id="4" creationId="{ACDDBF7E-E49A-4E0B-A029-C85B8155CCA2}"/>
          </ac:picMkLst>
        </pc:picChg>
        <pc:picChg chg="mod">
          <ac:chgData name="Jahd Burns" userId="c51a6198-7320-4469-af9d-cd8f72c195cd" providerId="ADAL" clId="{F19F95A9-CA15-46FF-9667-5AF1F4A894E8}" dt="2023-05-22T20:41:43.984" v="837" actId="1076"/>
          <ac:picMkLst>
            <pc:docMk/>
            <pc:sldMk cId="3378603426" sldId="3701"/>
            <ac:picMk id="9" creationId="{44AEA695-BF16-2D1B-ED64-345EC9A9146B}"/>
          </ac:picMkLst>
        </pc:picChg>
      </pc:sldChg>
      <pc:sldChg chg="addSp delSp modSp add mod ord">
        <pc:chgData name="Jahd Burns" userId="c51a6198-7320-4469-af9d-cd8f72c195cd" providerId="ADAL" clId="{F19F95A9-CA15-46FF-9667-5AF1F4A894E8}" dt="2023-05-22T20:43:15.732" v="850"/>
        <pc:sldMkLst>
          <pc:docMk/>
          <pc:sldMk cId="1301759846" sldId="3702"/>
        </pc:sldMkLst>
        <pc:spChg chg="add mod">
          <ac:chgData name="Jahd Burns" userId="c51a6198-7320-4469-af9d-cd8f72c195cd" providerId="ADAL" clId="{F19F95A9-CA15-46FF-9667-5AF1F4A894E8}" dt="2023-05-22T20:40:57.923" v="774" actId="20577"/>
          <ac:spMkLst>
            <pc:docMk/>
            <pc:sldMk cId="1301759846" sldId="3702"/>
            <ac:spMk id="3" creationId="{5B7E923B-7288-1EBC-C0FB-A3295EF55B84}"/>
          </ac:spMkLst>
        </pc:spChg>
        <pc:spChg chg="del mod">
          <ac:chgData name="Jahd Burns" userId="c51a6198-7320-4469-af9d-cd8f72c195cd" providerId="ADAL" clId="{F19F95A9-CA15-46FF-9667-5AF1F4A894E8}" dt="2023-05-22T20:40:46.816" v="737"/>
          <ac:spMkLst>
            <pc:docMk/>
            <pc:sldMk cId="1301759846" sldId="3702"/>
            <ac:spMk id="5" creationId="{50DB80B5-DE7C-327E-6580-D432E42723B3}"/>
          </ac:spMkLst>
        </pc:spChg>
        <pc:spChg chg="del">
          <ac:chgData name="Jahd Burns" userId="c51a6198-7320-4469-af9d-cd8f72c195cd" providerId="ADAL" clId="{F19F95A9-CA15-46FF-9667-5AF1F4A894E8}" dt="2023-05-22T20:40:39.171" v="733" actId="478"/>
          <ac:spMkLst>
            <pc:docMk/>
            <pc:sldMk cId="1301759846" sldId="3702"/>
            <ac:spMk id="7" creationId="{D2DAA6F7-B71B-9F7D-03C1-AA32B8BC6DB8}"/>
          </ac:spMkLst>
        </pc:spChg>
        <pc:spChg chg="del">
          <ac:chgData name="Jahd Burns" userId="c51a6198-7320-4469-af9d-cd8f72c195cd" providerId="ADAL" clId="{F19F95A9-CA15-46FF-9667-5AF1F4A894E8}" dt="2023-05-22T20:40:42.167" v="734" actId="478"/>
          <ac:spMkLst>
            <pc:docMk/>
            <pc:sldMk cId="1301759846" sldId="3702"/>
            <ac:spMk id="14" creationId="{86A3A6C6-D4C6-4FF4-8974-1E9E54D55DF5}"/>
          </ac:spMkLst>
        </pc:spChg>
      </pc:sldChg>
      <pc:sldChg chg="addSp delSp modSp add mod ord">
        <pc:chgData name="Jahd Burns" userId="c51a6198-7320-4469-af9d-cd8f72c195cd" providerId="ADAL" clId="{F19F95A9-CA15-46FF-9667-5AF1F4A894E8}" dt="2023-05-22T20:43:09.882" v="848"/>
        <pc:sldMkLst>
          <pc:docMk/>
          <pc:sldMk cId="2842126421" sldId="3703"/>
        </pc:sldMkLst>
        <pc:spChg chg="del">
          <ac:chgData name="Jahd Burns" userId="c51a6198-7320-4469-af9d-cd8f72c195cd" providerId="ADAL" clId="{F19F95A9-CA15-46FF-9667-5AF1F4A894E8}" dt="2023-05-22T20:40:31.667" v="732" actId="478"/>
          <ac:spMkLst>
            <pc:docMk/>
            <pc:sldMk cId="2842126421" sldId="3703"/>
            <ac:spMk id="5" creationId="{07628AD5-C35C-6147-2CAB-506D7EFB5B4A}"/>
          </ac:spMkLst>
        </pc:spChg>
        <pc:spChg chg="add mod">
          <ac:chgData name="Jahd Burns" userId="c51a6198-7320-4469-af9d-cd8f72c195cd" providerId="ADAL" clId="{F19F95A9-CA15-46FF-9667-5AF1F4A894E8}" dt="2023-05-22T20:40:29.169" v="731" actId="20577"/>
          <ac:spMkLst>
            <pc:docMk/>
            <pc:sldMk cId="2842126421" sldId="3703"/>
            <ac:spMk id="6" creationId="{16201E87-F675-D20A-9A2C-EC35DA3AF7C6}"/>
          </ac:spMkLst>
        </pc:spChg>
        <pc:spChg chg="del">
          <ac:chgData name="Jahd Burns" userId="c51a6198-7320-4469-af9d-cd8f72c195cd" providerId="ADAL" clId="{F19F95A9-CA15-46FF-9667-5AF1F4A894E8}" dt="2023-05-22T20:40:19.566" v="698" actId="478"/>
          <ac:spMkLst>
            <pc:docMk/>
            <pc:sldMk cId="2842126421" sldId="3703"/>
            <ac:spMk id="7" creationId="{D2DAA6F7-B71B-9F7D-03C1-AA32B8BC6DB8}"/>
          </ac:spMkLst>
        </pc:spChg>
        <pc:spChg chg="del">
          <ac:chgData name="Jahd Burns" userId="c51a6198-7320-4469-af9d-cd8f72c195cd" providerId="ADAL" clId="{F19F95A9-CA15-46FF-9667-5AF1F4A894E8}" dt="2023-05-22T20:40:23.216" v="699" actId="478"/>
          <ac:spMkLst>
            <pc:docMk/>
            <pc:sldMk cId="2842126421" sldId="3703"/>
            <ac:spMk id="14" creationId="{86A3A6C6-D4C6-4FF4-8974-1E9E54D55DF5}"/>
          </ac:spMkLst>
        </pc:spChg>
      </pc:sldChg>
      <pc:sldChg chg="addSp delSp modSp add mod ord">
        <pc:chgData name="Jahd Burns" userId="c51a6198-7320-4469-af9d-cd8f72c195cd" providerId="ADAL" clId="{F19F95A9-CA15-46FF-9667-5AF1F4A894E8}" dt="2023-05-22T20:42:59.698" v="846"/>
        <pc:sldMkLst>
          <pc:docMk/>
          <pc:sldMk cId="1296886888" sldId="3704"/>
        </pc:sldMkLst>
        <pc:spChg chg="del">
          <ac:chgData name="Jahd Burns" userId="c51a6198-7320-4469-af9d-cd8f72c195cd" providerId="ADAL" clId="{F19F95A9-CA15-46FF-9667-5AF1F4A894E8}" dt="2023-05-22T20:39:44.698" v="671" actId="478"/>
          <ac:spMkLst>
            <pc:docMk/>
            <pc:sldMk cId="1296886888" sldId="3704"/>
            <ac:spMk id="3" creationId="{FECCF986-DA9B-803E-8DA2-3438A29945A8}"/>
          </ac:spMkLst>
        </pc:spChg>
        <pc:spChg chg="add mod">
          <ac:chgData name="Jahd Burns" userId="c51a6198-7320-4469-af9d-cd8f72c195cd" providerId="ADAL" clId="{F19F95A9-CA15-46FF-9667-5AF1F4A894E8}" dt="2023-05-22T20:40:02.785" v="697" actId="20577"/>
          <ac:spMkLst>
            <pc:docMk/>
            <pc:sldMk cId="1296886888" sldId="3704"/>
            <ac:spMk id="4" creationId="{5E1344C6-152E-F2FA-9E1D-BC100418F4CC}"/>
          </ac:spMkLst>
        </pc:spChg>
        <pc:spChg chg="del">
          <ac:chgData name="Jahd Burns" userId="c51a6198-7320-4469-af9d-cd8f72c195cd" providerId="ADAL" clId="{F19F95A9-CA15-46FF-9667-5AF1F4A894E8}" dt="2023-05-22T20:39:38.748" v="669" actId="478"/>
          <ac:spMkLst>
            <pc:docMk/>
            <pc:sldMk cId="1296886888" sldId="3704"/>
            <ac:spMk id="7" creationId="{D2DAA6F7-B71B-9F7D-03C1-AA32B8BC6DB8}"/>
          </ac:spMkLst>
        </pc:spChg>
        <pc:spChg chg="del">
          <ac:chgData name="Jahd Burns" userId="c51a6198-7320-4469-af9d-cd8f72c195cd" providerId="ADAL" clId="{F19F95A9-CA15-46FF-9667-5AF1F4A894E8}" dt="2023-05-22T20:39:41.738" v="670" actId="478"/>
          <ac:spMkLst>
            <pc:docMk/>
            <pc:sldMk cId="1296886888" sldId="3704"/>
            <ac:spMk id="14" creationId="{86A3A6C6-D4C6-4FF4-8974-1E9E54D55DF5}"/>
          </ac:spMkLst>
        </pc:spChg>
        <pc:picChg chg="mod">
          <ac:chgData name="Jahd Burns" userId="c51a6198-7320-4469-af9d-cd8f72c195cd" providerId="ADAL" clId="{F19F95A9-CA15-46FF-9667-5AF1F4A894E8}" dt="2023-05-22T20:42:27.882" v="841" actId="1076"/>
          <ac:picMkLst>
            <pc:docMk/>
            <pc:sldMk cId="1296886888" sldId="3704"/>
            <ac:picMk id="6" creationId="{94990C8C-A3E7-9836-AB15-FBA32A46EBFE}"/>
          </ac:picMkLst>
        </pc:picChg>
        <pc:picChg chg="mod">
          <ac:chgData name="Jahd Burns" userId="c51a6198-7320-4469-af9d-cd8f72c195cd" providerId="ADAL" clId="{F19F95A9-CA15-46FF-9667-5AF1F4A894E8}" dt="2023-05-22T20:42:33.665" v="842" actId="1076"/>
          <ac:picMkLst>
            <pc:docMk/>
            <pc:sldMk cId="1296886888" sldId="3704"/>
            <ac:picMk id="8" creationId="{752A485B-F1F4-BFFC-3D71-C8F4469F4D3E}"/>
          </ac:picMkLst>
        </pc:picChg>
      </pc:sldChg>
      <pc:sldChg chg="addSp delSp modSp add mod">
        <pc:chgData name="Jahd Burns" userId="c51a6198-7320-4469-af9d-cd8f72c195cd" providerId="ADAL" clId="{F19F95A9-CA15-46FF-9667-5AF1F4A894E8}" dt="2023-05-22T20:37:51.092" v="590" actId="20577"/>
        <pc:sldMkLst>
          <pc:docMk/>
          <pc:sldMk cId="955083157" sldId="3712"/>
        </pc:sldMkLst>
        <pc:spChg chg="add mod">
          <ac:chgData name="Jahd Burns" userId="c51a6198-7320-4469-af9d-cd8f72c195cd" providerId="ADAL" clId="{F19F95A9-CA15-46FF-9667-5AF1F4A894E8}" dt="2023-05-22T20:37:51.092" v="590" actId="20577"/>
          <ac:spMkLst>
            <pc:docMk/>
            <pc:sldMk cId="955083157" sldId="3712"/>
            <ac:spMk id="4" creationId="{2EC6FFFB-AB1A-2A9D-6BE2-6FDB6441A17B}"/>
          </ac:spMkLst>
        </pc:spChg>
        <pc:spChg chg="del">
          <ac:chgData name="Jahd Burns" userId="c51a6198-7320-4469-af9d-cd8f72c195cd" providerId="ADAL" clId="{F19F95A9-CA15-46FF-9667-5AF1F4A894E8}" dt="2023-05-22T20:37:44.405" v="570" actId="478"/>
          <ac:spMkLst>
            <pc:docMk/>
            <pc:sldMk cId="955083157" sldId="3712"/>
            <ac:spMk id="7" creationId="{D2DAA6F7-B71B-9F7D-03C1-AA32B8BC6DB8}"/>
          </ac:spMkLst>
        </pc:spChg>
        <pc:spChg chg="del">
          <ac:chgData name="Jahd Burns" userId="c51a6198-7320-4469-af9d-cd8f72c195cd" providerId="ADAL" clId="{F19F95A9-CA15-46FF-9667-5AF1F4A894E8}" dt="2023-05-22T20:37:45.620" v="571" actId="478"/>
          <ac:spMkLst>
            <pc:docMk/>
            <pc:sldMk cId="955083157" sldId="3712"/>
            <ac:spMk id="14" creationId="{86A3A6C6-D4C6-4FF4-8974-1E9E54D55DF5}"/>
          </ac:spMkLst>
        </pc:spChg>
      </pc:sldChg>
      <pc:sldChg chg="add del">
        <pc:chgData name="Jahd Burns" userId="c51a6198-7320-4469-af9d-cd8f72c195cd" providerId="ADAL" clId="{F19F95A9-CA15-46FF-9667-5AF1F4A894E8}" dt="2023-05-22T20:38:27.846" v="594" actId="47"/>
        <pc:sldMkLst>
          <pc:docMk/>
          <pc:sldMk cId="4125537039" sldId="37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D76DB99D-DF57-4268-8927-D1E423F608F8}" type="datetimeFigureOut">
              <a:rPr lang="en-US" smtClean="0"/>
              <a:t>7/13/2023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6098991-8271-4819-870A-6D348E0A9B16}" type="slidenum">
              <a:rPr lang="en-US" smtClean="0"/>
              <a:t>‹#›</a:t>
            </a:fld>
            <a:endParaRPr lang="en-US"/>
          </a:p>
        </p:txBody>
      </p:sp>
    </p:spTree>
    <p:extLst>
      <p:ext uri="{BB962C8B-B14F-4D97-AF65-F5344CB8AC3E}">
        <p14:creationId xmlns:p14="http://schemas.microsoft.com/office/powerpoint/2010/main" val="2010565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a:t>
            </a:fld>
            <a:endParaRPr lang="en-US"/>
          </a:p>
        </p:txBody>
      </p:sp>
    </p:spTree>
    <p:extLst>
      <p:ext uri="{BB962C8B-B14F-4D97-AF65-F5344CB8AC3E}">
        <p14:creationId xmlns:p14="http://schemas.microsoft.com/office/powerpoint/2010/main" val="1164083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20A2A-CEE6-4F13-A3ED-68B5BE91F774}" type="slidenum">
              <a:rPr lang="en-US" smtClean="0"/>
              <a:t>11</a:t>
            </a:fld>
            <a:endParaRPr lang="en-US"/>
          </a:p>
        </p:txBody>
      </p:sp>
    </p:spTree>
    <p:extLst>
      <p:ext uri="{BB962C8B-B14F-4D97-AF65-F5344CB8AC3E}">
        <p14:creationId xmlns:p14="http://schemas.microsoft.com/office/powerpoint/2010/main" val="28184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12</a:t>
            </a:fld>
            <a:endParaRPr lang="en-US" dirty="0"/>
          </a:p>
        </p:txBody>
      </p:sp>
    </p:spTree>
    <p:extLst>
      <p:ext uri="{BB962C8B-B14F-4D97-AF65-F5344CB8AC3E}">
        <p14:creationId xmlns:p14="http://schemas.microsoft.com/office/powerpoint/2010/main" val="238847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13</a:t>
            </a:fld>
            <a:endParaRPr lang="en-US" dirty="0"/>
          </a:p>
        </p:txBody>
      </p:sp>
    </p:spTree>
    <p:extLst>
      <p:ext uri="{BB962C8B-B14F-4D97-AF65-F5344CB8AC3E}">
        <p14:creationId xmlns:p14="http://schemas.microsoft.com/office/powerpoint/2010/main" val="1814456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14</a:t>
            </a:fld>
            <a:endParaRPr lang="en-US"/>
          </a:p>
        </p:txBody>
      </p:sp>
    </p:spTree>
    <p:extLst>
      <p:ext uri="{BB962C8B-B14F-4D97-AF65-F5344CB8AC3E}">
        <p14:creationId xmlns:p14="http://schemas.microsoft.com/office/powerpoint/2010/main" val="409943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15</a:t>
            </a:fld>
            <a:endParaRPr lang="en-US" dirty="0"/>
          </a:p>
        </p:txBody>
      </p:sp>
    </p:spTree>
    <p:extLst>
      <p:ext uri="{BB962C8B-B14F-4D97-AF65-F5344CB8AC3E}">
        <p14:creationId xmlns:p14="http://schemas.microsoft.com/office/powerpoint/2010/main" val="155229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8585A"/>
                </a:solidFill>
                <a:latin typeface="Arial" panose="020B0604020202020204" pitchFamily="34" charset="0"/>
                <a:cs typeface="Arial" panose="020B0604020202020204" pitchFamily="34" charset="0"/>
              </a:rPr>
              <a:t>Eligible homeowners may receive a grant from $1,000 up to $10,000 for a single unit home. Landlords may receive a grant up to $5,000 per unit.</a:t>
            </a:r>
          </a:p>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16</a:t>
            </a:fld>
            <a:endParaRPr lang="en-US"/>
          </a:p>
        </p:txBody>
      </p:sp>
    </p:spTree>
    <p:extLst>
      <p:ext uri="{BB962C8B-B14F-4D97-AF65-F5344CB8AC3E}">
        <p14:creationId xmlns:p14="http://schemas.microsoft.com/office/powerpoint/2010/main" val="19218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17</a:t>
            </a:fld>
            <a:endParaRPr lang="en-US" dirty="0"/>
          </a:p>
        </p:txBody>
      </p:sp>
    </p:spTree>
    <p:extLst>
      <p:ext uri="{BB962C8B-B14F-4D97-AF65-F5344CB8AC3E}">
        <p14:creationId xmlns:p14="http://schemas.microsoft.com/office/powerpoint/2010/main" val="194506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294D3"/>
                </a:solidFill>
              </a:rPr>
              <a:t>Here is a little bit of history for context.</a:t>
            </a:r>
          </a:p>
          <a:p>
            <a:endParaRPr lang="en-US" dirty="0">
              <a:solidFill>
                <a:srgbClr val="1294D3"/>
              </a:solidFill>
            </a:endParaRPr>
          </a:p>
          <a:p>
            <a:r>
              <a:rPr lang="en-US" dirty="0">
                <a:solidFill>
                  <a:srgbClr val="1294D3"/>
                </a:solidFill>
              </a:rPr>
              <a:t>AHTF Legislation was introduced and passed in early 2015 to establish an Affordable Housing Task force. The task force was charged with investigating Affordable Housing critical needs and advancing recommendations for solutions to address those needs.</a:t>
            </a:r>
          </a:p>
          <a:p>
            <a:endParaRPr lang="en-US" dirty="0">
              <a:solidFill>
                <a:srgbClr val="1294D3"/>
              </a:solidFill>
            </a:endParaRPr>
          </a:p>
          <a:p>
            <a:r>
              <a:rPr lang="en-US" dirty="0">
                <a:solidFill>
                  <a:srgbClr val="1294D3"/>
                </a:solidFill>
              </a:rPr>
              <a:t>The AHTF commissioned a Housing Needs Assessment in May 2016. One of the major findings was that we need 20,000 more units for households earning 50% of AMI or less. In Pittsburgh that is $26,600 for a single person and $38,000 for a family of four. One of the big applications of affordable and workforce housing for economic development lies in retaining and attracting younger people into the area – an aging workforce is an almost universal challenge that applies to communities of all sizes.</a:t>
            </a:r>
          </a:p>
          <a:p>
            <a:endParaRPr lang="en-US" dirty="0">
              <a:solidFill>
                <a:srgbClr val="1294D3"/>
              </a:solidFill>
            </a:endParaRPr>
          </a:p>
          <a:p>
            <a:r>
              <a:rPr lang="en-US" dirty="0">
                <a:solidFill>
                  <a:srgbClr val="1294D3"/>
                </a:solidFill>
              </a:rPr>
              <a:t>Returning to the assessment, the AHTF recommended five things:</a:t>
            </a:r>
          </a:p>
          <a:p>
            <a:r>
              <a:rPr lang="en-US" dirty="0">
                <a:solidFill>
                  <a:srgbClr val="1294D3"/>
                </a:solidFill>
              </a:rPr>
              <a:t>1.  Create a Housing Opportunity Fund </a:t>
            </a:r>
          </a:p>
          <a:p>
            <a:r>
              <a:rPr lang="en-US" dirty="0">
                <a:solidFill>
                  <a:srgbClr val="1294D3"/>
                </a:solidFill>
              </a:rPr>
              <a:t>2.  Increase the Use of the 4% Low Income Housing Task Credit</a:t>
            </a:r>
          </a:p>
          <a:p>
            <a:r>
              <a:rPr lang="en-US" dirty="0">
                <a:solidFill>
                  <a:srgbClr val="1294D3"/>
                </a:solidFill>
              </a:rPr>
              <a:t>3.  Create an Inclusionary Housing Policy for the City</a:t>
            </a:r>
          </a:p>
          <a:p>
            <a:r>
              <a:rPr lang="en-US" dirty="0">
                <a:solidFill>
                  <a:srgbClr val="1294D3"/>
                </a:solidFill>
              </a:rPr>
              <a:t>4.  Create an Affordable Housing Database and devise a strategy to preserve affordable units when the deed restrictions will expire</a:t>
            </a:r>
          </a:p>
          <a:p>
            <a:r>
              <a:rPr lang="en-US" dirty="0">
                <a:solidFill>
                  <a:srgbClr val="1294D3"/>
                </a:solidFill>
              </a:rPr>
              <a:t>5.  Create programs to protect existing homeowners and tenants</a:t>
            </a:r>
          </a:p>
          <a:p>
            <a:endParaRPr lang="en-US" dirty="0">
              <a:solidFill>
                <a:srgbClr val="1294D3"/>
              </a:solidFill>
            </a:endParaRPr>
          </a:p>
          <a:p>
            <a:endParaRPr lang="en-US" dirty="0">
              <a:solidFill>
                <a:srgbClr val="1294D3"/>
              </a:solidFill>
            </a:endParaRPr>
          </a:p>
          <a:p>
            <a:endParaRPr lang="en-US" dirty="0">
              <a:solidFill>
                <a:srgbClr val="1294D3"/>
              </a:solidFill>
            </a:endParaRPr>
          </a:p>
          <a:p>
            <a:r>
              <a:rPr lang="en-US" dirty="0">
                <a:solidFill>
                  <a:srgbClr val="1294D3"/>
                </a:solidFill>
              </a:rPr>
              <a:t>Advisory Board members represent:</a:t>
            </a:r>
          </a:p>
          <a:p>
            <a:r>
              <a:rPr lang="en-US" dirty="0">
                <a:solidFill>
                  <a:srgbClr val="1294D3"/>
                </a:solidFill>
              </a:rPr>
              <a:t>Local government</a:t>
            </a:r>
          </a:p>
          <a:p>
            <a:r>
              <a:rPr lang="en-US" dirty="0">
                <a:solidFill>
                  <a:srgbClr val="1294D3"/>
                </a:solidFill>
              </a:rPr>
              <a:t>Housing advocates </a:t>
            </a:r>
          </a:p>
          <a:p>
            <a:r>
              <a:rPr lang="en-US" dirty="0">
                <a:solidFill>
                  <a:srgbClr val="1294D3"/>
                </a:solidFill>
              </a:rPr>
              <a:t>Community members impacted by housing affordability and insecurity </a:t>
            </a:r>
          </a:p>
          <a:p>
            <a:r>
              <a:rPr lang="en-US" dirty="0">
                <a:solidFill>
                  <a:srgbClr val="1294D3"/>
                </a:solidFill>
              </a:rPr>
              <a:t>The nonprofit and for-profit development community </a:t>
            </a:r>
          </a:p>
          <a:p>
            <a:r>
              <a:rPr lang="en-US" dirty="0">
                <a:solidFill>
                  <a:srgbClr val="1294D3"/>
                </a:solidFill>
              </a:rPr>
              <a:t>Financial institutions</a:t>
            </a:r>
          </a:p>
          <a:p>
            <a:endParaRPr lang="en-US" dirty="0"/>
          </a:p>
          <a:p>
            <a:r>
              <a:rPr lang="en-US" dirty="0"/>
              <a:t>Three governing boards:</a:t>
            </a:r>
          </a:p>
          <a:p>
            <a:r>
              <a:rPr lang="en-US" dirty="0"/>
              <a:t>Advisory Board</a:t>
            </a:r>
          </a:p>
          <a:p>
            <a:r>
              <a:rPr lang="en-US" dirty="0"/>
              <a:t>URA Board</a:t>
            </a:r>
          </a:p>
          <a:p>
            <a:r>
              <a:rPr lang="en-US" dirty="0"/>
              <a:t>City Council</a:t>
            </a:r>
          </a:p>
          <a:p>
            <a:endParaRPr lang="en-US" dirty="0"/>
          </a:p>
        </p:txBody>
      </p:sp>
      <p:sp>
        <p:nvSpPr>
          <p:cNvPr id="4" name="Slide Number Placeholder 3"/>
          <p:cNvSpPr>
            <a:spLocks noGrp="1"/>
          </p:cNvSpPr>
          <p:nvPr>
            <p:ph type="sldNum" sz="quarter" idx="5"/>
          </p:nvPr>
        </p:nvSpPr>
        <p:spPr/>
        <p:txBody>
          <a:bodyPr/>
          <a:lstStyle/>
          <a:p>
            <a:fld id="{C6E5578F-2CC5-4EF4-9164-7094FC99A256}" type="slidenum">
              <a:rPr lang="en-US" smtClean="0"/>
              <a:t>2</a:t>
            </a:fld>
            <a:endParaRPr lang="en-US"/>
          </a:p>
        </p:txBody>
      </p:sp>
    </p:spTree>
    <p:extLst>
      <p:ext uri="{BB962C8B-B14F-4D97-AF65-F5344CB8AC3E}">
        <p14:creationId xmlns:p14="http://schemas.microsoft.com/office/powerpoint/2010/main" val="323979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3</a:t>
            </a:fld>
            <a:endParaRPr lang="en-US" dirty="0"/>
          </a:p>
        </p:txBody>
      </p:sp>
    </p:spTree>
    <p:extLst>
      <p:ext uri="{BB962C8B-B14F-4D97-AF65-F5344CB8AC3E}">
        <p14:creationId xmlns:p14="http://schemas.microsoft.com/office/powerpoint/2010/main" val="45399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20A2A-CEE6-4F13-A3ED-68B5BE91F774}" type="slidenum">
              <a:rPr lang="en-US" smtClean="0"/>
              <a:t>4</a:t>
            </a:fld>
            <a:endParaRPr lang="en-US"/>
          </a:p>
        </p:txBody>
      </p:sp>
    </p:spTree>
    <p:extLst>
      <p:ext uri="{BB962C8B-B14F-4D97-AF65-F5344CB8AC3E}">
        <p14:creationId xmlns:p14="http://schemas.microsoft.com/office/powerpoint/2010/main" val="95841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6</a:t>
            </a:fld>
            <a:endParaRPr lang="en-US"/>
          </a:p>
        </p:txBody>
      </p:sp>
    </p:spTree>
    <p:extLst>
      <p:ext uri="{BB962C8B-B14F-4D97-AF65-F5344CB8AC3E}">
        <p14:creationId xmlns:p14="http://schemas.microsoft.com/office/powerpoint/2010/main" val="197073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7</a:t>
            </a:fld>
            <a:endParaRPr lang="en-US" dirty="0"/>
          </a:p>
        </p:txBody>
      </p:sp>
    </p:spTree>
    <p:extLst>
      <p:ext uri="{BB962C8B-B14F-4D97-AF65-F5344CB8AC3E}">
        <p14:creationId xmlns:p14="http://schemas.microsoft.com/office/powerpoint/2010/main" val="337180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8</a:t>
            </a:fld>
            <a:endParaRPr lang="en-US" dirty="0"/>
          </a:p>
        </p:txBody>
      </p:sp>
    </p:spTree>
    <p:extLst>
      <p:ext uri="{BB962C8B-B14F-4D97-AF65-F5344CB8AC3E}">
        <p14:creationId xmlns:p14="http://schemas.microsoft.com/office/powerpoint/2010/main" val="351135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9</a:t>
            </a:fld>
            <a:endParaRPr lang="en-US" dirty="0"/>
          </a:p>
        </p:txBody>
      </p:sp>
    </p:spTree>
    <p:extLst>
      <p:ext uri="{BB962C8B-B14F-4D97-AF65-F5344CB8AC3E}">
        <p14:creationId xmlns:p14="http://schemas.microsoft.com/office/powerpoint/2010/main" val="417589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20A2A-CEE6-4F13-A3ED-68B5BE91F774}" type="slidenum">
              <a:rPr lang="en-US" smtClean="0"/>
              <a:t>10</a:t>
            </a:fld>
            <a:endParaRPr lang="en-US" dirty="0"/>
          </a:p>
        </p:txBody>
      </p:sp>
    </p:spTree>
    <p:extLst>
      <p:ext uri="{BB962C8B-B14F-4D97-AF65-F5344CB8AC3E}">
        <p14:creationId xmlns:p14="http://schemas.microsoft.com/office/powerpoint/2010/main" val="8964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BD5F-0B2B-48B3-BCD7-C88071CDF1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99A751-39B9-451C-9A70-B649FE34B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C73E50-5492-49B0-BB59-A901E9AF5919}"/>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5" name="Footer Placeholder 4">
            <a:extLst>
              <a:ext uri="{FF2B5EF4-FFF2-40B4-BE49-F238E27FC236}">
                <a16:creationId xmlns:a16="http://schemas.microsoft.com/office/drawing/2014/main" id="{B7DDCF95-5B11-4926-826A-204FB8BF8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582A1-20D7-49BA-92AB-2C6F31A72FAF}"/>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1836992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D0B3-5921-486F-A593-5886576771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929896-C4D9-48A0-87EE-2F4C89CDC0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7B07F-6DBE-47D0-859B-E58F28E4E9BE}"/>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5" name="Footer Placeholder 4">
            <a:extLst>
              <a:ext uri="{FF2B5EF4-FFF2-40B4-BE49-F238E27FC236}">
                <a16:creationId xmlns:a16="http://schemas.microsoft.com/office/drawing/2014/main" id="{AA1B8C2B-779A-474D-976B-EC4854E02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E8B6F-40F9-40ED-BC3C-13C12A9C3DBE}"/>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987350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5AF4-7C1A-4DC1-AA68-0B4E939729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75EB7B-775B-4784-A946-E1454B342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94E27D-8FF8-4E52-B243-2C1B127F52AD}"/>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5" name="Footer Placeholder 4">
            <a:extLst>
              <a:ext uri="{FF2B5EF4-FFF2-40B4-BE49-F238E27FC236}">
                <a16:creationId xmlns:a16="http://schemas.microsoft.com/office/drawing/2014/main" id="{A38E464B-A8F8-4FD4-B47E-828ED03CF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9B060-A506-493D-A94F-271D0A9CE23A}"/>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2898340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2 Imag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450578"/>
            <a:ext cx="6048605" cy="2407422"/>
          </a:xfrm>
          <a:prstGeom prst="rect">
            <a:avLst/>
          </a:prstGeom>
        </p:spPr>
        <p:txBody>
          <a:bodyPr vert="horz"/>
          <a:lstStyle>
            <a:lvl1pPr marL="0" indent="0">
              <a:buNone/>
              <a:defRPr baseline="0"/>
            </a:lvl1pPr>
          </a:lstStyle>
          <a:p>
            <a:r>
              <a:rPr lang="en-US"/>
              <a:t>Drag picture here</a:t>
            </a:r>
          </a:p>
        </p:txBody>
      </p:sp>
      <p:sp>
        <p:nvSpPr>
          <p:cNvPr id="17" name="Text Placeholder 16"/>
          <p:cNvSpPr>
            <a:spLocks noGrp="1"/>
          </p:cNvSpPr>
          <p:nvPr>
            <p:ph type="body" sz="quarter" idx="12" hasCustomPrompt="1"/>
          </p:nvPr>
        </p:nvSpPr>
        <p:spPr>
          <a:xfrm>
            <a:off x="6194494" y="1152781"/>
            <a:ext cx="4914103" cy="3002168"/>
          </a:xfrm>
          <a:prstGeom prst="rect">
            <a:avLst/>
          </a:prstGeom>
        </p:spPr>
        <p:txBody>
          <a:bodyPr vert="horz"/>
          <a:lstStyle>
            <a:lvl1pPr marL="171450" indent="-171450">
              <a:buFont typeface="Arial"/>
              <a:buChar char="•"/>
              <a:defRPr sz="1200" baseline="0">
                <a:latin typeface="Helvetica Neue"/>
                <a:cs typeface="Helvetica Neue"/>
              </a:defRPr>
            </a:lvl1pPr>
          </a:lstStyle>
          <a:p>
            <a:pPr lvl="0"/>
            <a:r>
              <a:rPr lang="en-US"/>
              <a:t>Edit text column 2</a:t>
            </a:r>
          </a:p>
        </p:txBody>
      </p:sp>
      <p:sp>
        <p:nvSpPr>
          <p:cNvPr id="18" name="Text Placeholder 16"/>
          <p:cNvSpPr>
            <a:spLocks noGrp="1"/>
          </p:cNvSpPr>
          <p:nvPr>
            <p:ph type="body" sz="quarter" idx="13" hasCustomPrompt="1"/>
          </p:nvPr>
        </p:nvSpPr>
        <p:spPr>
          <a:xfrm>
            <a:off x="1099677" y="1152781"/>
            <a:ext cx="4948928" cy="3002168"/>
          </a:xfrm>
          <a:prstGeom prst="rect">
            <a:avLst/>
          </a:prstGeom>
        </p:spPr>
        <p:txBody>
          <a:bodyPr vert="horz"/>
          <a:lstStyle>
            <a:lvl1pPr marL="171450" indent="-171450">
              <a:buFont typeface="Arial"/>
              <a:buChar char="•"/>
              <a:defRPr sz="1200" baseline="0">
                <a:latin typeface="Helvetica Neue"/>
                <a:cs typeface="Helvetica Neue"/>
              </a:defRPr>
            </a:lvl1pPr>
          </a:lstStyle>
          <a:p>
            <a:pPr lvl="0"/>
            <a:r>
              <a:rPr lang="en-US"/>
              <a:t>Edit text column 1</a:t>
            </a:r>
          </a:p>
        </p:txBody>
      </p:sp>
      <p:sp>
        <p:nvSpPr>
          <p:cNvPr id="20" name="Title 1"/>
          <p:cNvSpPr>
            <a:spLocks noGrp="1"/>
          </p:cNvSpPr>
          <p:nvPr>
            <p:ph type="ctrTitle"/>
          </p:nvPr>
        </p:nvSpPr>
        <p:spPr>
          <a:xfrm>
            <a:off x="1733252" y="315554"/>
            <a:ext cx="10008919" cy="439293"/>
          </a:xfrm>
          <a:prstGeom prst="rect">
            <a:avLst/>
          </a:prstGeom>
        </p:spPr>
        <p:txBody>
          <a:bodyPr/>
          <a:lstStyle>
            <a:lvl1pPr algn="l">
              <a:defRPr sz="2400" b="1">
                <a:solidFill>
                  <a:srgbClr val="1294D3"/>
                </a:solidFill>
                <a:latin typeface="Helvetica Neue"/>
                <a:cs typeface="Helvetica Neue"/>
              </a:defRPr>
            </a:lvl1pPr>
          </a:lstStyle>
          <a:p>
            <a:r>
              <a:rPr lang="en-US"/>
              <a:t>Click to edit Master title style</a:t>
            </a:r>
          </a:p>
        </p:txBody>
      </p:sp>
      <p:sp>
        <p:nvSpPr>
          <p:cNvPr id="24" name="Picture Placeholder 4"/>
          <p:cNvSpPr>
            <a:spLocks noGrp="1"/>
          </p:cNvSpPr>
          <p:nvPr>
            <p:ph type="pic" sz="quarter" idx="14" hasCustomPrompt="1"/>
          </p:nvPr>
        </p:nvSpPr>
        <p:spPr>
          <a:xfrm>
            <a:off x="6194493" y="4450578"/>
            <a:ext cx="5997507" cy="2407422"/>
          </a:xfrm>
          <a:prstGeom prst="rect">
            <a:avLst/>
          </a:prstGeom>
        </p:spPr>
        <p:txBody>
          <a:bodyPr vert="horz"/>
          <a:lstStyle>
            <a:lvl1pPr marL="0" indent="0">
              <a:buNone/>
              <a:defRPr baseline="0"/>
            </a:lvl1pPr>
          </a:lstStyle>
          <a:p>
            <a:r>
              <a:rPr lang="en-US"/>
              <a:t>Drag picture here</a:t>
            </a:r>
          </a:p>
        </p:txBody>
      </p:sp>
    </p:spTree>
    <p:extLst>
      <p:ext uri="{BB962C8B-B14F-4D97-AF65-F5344CB8AC3E}">
        <p14:creationId xmlns:p14="http://schemas.microsoft.com/office/powerpoint/2010/main" val="1233387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AB39-0D12-4DC3-A402-41603CBEE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D7F1A-60E0-4D87-9206-1295E123F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1CC3-5F0F-4E31-8C1D-E1D216ED4497}"/>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5" name="Footer Placeholder 4">
            <a:extLst>
              <a:ext uri="{FF2B5EF4-FFF2-40B4-BE49-F238E27FC236}">
                <a16:creationId xmlns:a16="http://schemas.microsoft.com/office/drawing/2014/main" id="{6CB8E03B-6134-481D-9D8F-C2A2074FF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36046-51CE-48BB-AB07-1567B61778E5}"/>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410524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95DD-F263-4781-8E59-1F509653B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5C94F2-D134-4E81-858A-7DC2480C59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80845F-0FD2-455C-9421-07F68FDAAF6C}"/>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5" name="Footer Placeholder 4">
            <a:extLst>
              <a:ext uri="{FF2B5EF4-FFF2-40B4-BE49-F238E27FC236}">
                <a16:creationId xmlns:a16="http://schemas.microsoft.com/office/drawing/2014/main" id="{56159FF0-5190-405D-9D12-DC005D354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C659A-81C4-44FA-8635-D9837A18B0B9}"/>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337489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0368-B36C-4E49-9B68-20FB81E77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65F2F-321E-4A50-B4A5-579EB9E1AF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AB818-DE13-43F8-9247-7897D18CFA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23AB3F-B0B2-4EC5-A0F2-E4BECFD70E91}"/>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6" name="Footer Placeholder 5">
            <a:extLst>
              <a:ext uri="{FF2B5EF4-FFF2-40B4-BE49-F238E27FC236}">
                <a16:creationId xmlns:a16="http://schemas.microsoft.com/office/drawing/2014/main" id="{B3933E67-CA26-4350-B046-EA2C8579E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A0A93-D291-47C5-96CA-A042B7053187}"/>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157151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83E1A-49BD-4682-8F98-C99790FB5D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90D0FF-EF31-4809-82E7-8077D63C1A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29A24-AEBE-4A0A-9891-EB3FCFEAB0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EF307-D3F7-4C1E-B722-88373177D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C3E926-A44B-4AF9-AB20-675AC0BC8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3CE0A-34A7-4278-BD80-5CCACB8989F7}"/>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8" name="Footer Placeholder 7">
            <a:extLst>
              <a:ext uri="{FF2B5EF4-FFF2-40B4-BE49-F238E27FC236}">
                <a16:creationId xmlns:a16="http://schemas.microsoft.com/office/drawing/2014/main" id="{9ADA76FE-130D-427B-8D4D-C074F135B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06013F-7FCC-4137-ADB5-A10D25C172F1}"/>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2155632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D749-68E5-483F-AEBB-510DA1F6D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5BED22-3E1D-47D7-A4B4-20EFE1A608D9}"/>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4" name="Footer Placeholder 3">
            <a:extLst>
              <a:ext uri="{FF2B5EF4-FFF2-40B4-BE49-F238E27FC236}">
                <a16:creationId xmlns:a16="http://schemas.microsoft.com/office/drawing/2014/main" id="{3141CCB6-EB9F-49A7-8B7F-5877A89EA4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F32F7C-28F2-40DB-9FBD-E4D5BBB5386A}"/>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263935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E724B-4B9F-456E-91AE-2FE5A0180A6D}"/>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3" name="Footer Placeholder 2">
            <a:extLst>
              <a:ext uri="{FF2B5EF4-FFF2-40B4-BE49-F238E27FC236}">
                <a16:creationId xmlns:a16="http://schemas.microsoft.com/office/drawing/2014/main" id="{F1178900-94B2-4106-9DBE-FCEFC05166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F3DEB7-D683-45A5-8231-D79FA70BEFA1}"/>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24942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2A7B-B6C9-46D0-B37B-6B06679FF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34D60-F90D-4DC5-8B2E-85F21450E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D7F79C-B1D7-4291-9A8C-F7070BFEA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2A07-489B-4C12-9123-E4324A329831}"/>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6" name="Footer Placeholder 5">
            <a:extLst>
              <a:ext uri="{FF2B5EF4-FFF2-40B4-BE49-F238E27FC236}">
                <a16:creationId xmlns:a16="http://schemas.microsoft.com/office/drawing/2014/main" id="{C0C2577F-F8B2-4308-8320-FCE07B2F7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B14983-A28A-4FE1-9253-104FD9F4C488}"/>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2551202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5AA6-11C5-44FC-84A8-BB75D7C5A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794086-C606-41D8-849B-34B5EF971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92202-E684-4DBC-A873-82D0173FF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F093C-97B7-4F51-B75B-B12CAFFD0160}"/>
              </a:ext>
            </a:extLst>
          </p:cNvPr>
          <p:cNvSpPr>
            <a:spLocks noGrp="1"/>
          </p:cNvSpPr>
          <p:nvPr>
            <p:ph type="dt" sz="half" idx="10"/>
          </p:nvPr>
        </p:nvSpPr>
        <p:spPr/>
        <p:txBody>
          <a:bodyPr/>
          <a:lstStyle/>
          <a:p>
            <a:fld id="{A76FCB8D-797D-46F3-ABD0-EE504B060144}" type="datetimeFigureOut">
              <a:rPr lang="en-US" smtClean="0"/>
              <a:t>7/13/2023</a:t>
            </a:fld>
            <a:endParaRPr lang="en-US"/>
          </a:p>
        </p:txBody>
      </p:sp>
      <p:sp>
        <p:nvSpPr>
          <p:cNvPr id="6" name="Footer Placeholder 5">
            <a:extLst>
              <a:ext uri="{FF2B5EF4-FFF2-40B4-BE49-F238E27FC236}">
                <a16:creationId xmlns:a16="http://schemas.microsoft.com/office/drawing/2014/main" id="{B091310E-27D1-4690-BED5-B27FC6DD4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97E72-E3C3-410F-BFFE-274AB6959CC5}"/>
              </a:ext>
            </a:extLst>
          </p:cNvPr>
          <p:cNvSpPr>
            <a:spLocks noGrp="1"/>
          </p:cNvSpPr>
          <p:nvPr>
            <p:ph type="sldNum" sz="quarter" idx="12"/>
          </p:nvPr>
        </p:nvSpPr>
        <p:spPr/>
        <p:txBody>
          <a:bodyPr/>
          <a:lstStyle/>
          <a:p>
            <a:fld id="{05911762-A297-48E4-BF04-9B220FBAD280}" type="slidenum">
              <a:rPr lang="en-US" smtClean="0"/>
              <a:t>‹#›</a:t>
            </a:fld>
            <a:endParaRPr lang="en-US"/>
          </a:p>
        </p:txBody>
      </p:sp>
    </p:spTree>
    <p:extLst>
      <p:ext uri="{BB962C8B-B14F-4D97-AF65-F5344CB8AC3E}">
        <p14:creationId xmlns:p14="http://schemas.microsoft.com/office/powerpoint/2010/main" val="42890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B1CE3-BDE9-431B-810D-56D6DA6676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86B1BF-D37B-4129-BEF7-A5B0871E2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A11CC-23DC-46FB-8F71-D8B0151B3B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FCB8D-797D-46F3-ABD0-EE504B060144}" type="datetimeFigureOut">
              <a:rPr lang="en-US" smtClean="0"/>
              <a:t>7/13/2023</a:t>
            </a:fld>
            <a:endParaRPr lang="en-US"/>
          </a:p>
        </p:txBody>
      </p:sp>
      <p:sp>
        <p:nvSpPr>
          <p:cNvPr id="5" name="Footer Placeholder 4">
            <a:extLst>
              <a:ext uri="{FF2B5EF4-FFF2-40B4-BE49-F238E27FC236}">
                <a16:creationId xmlns:a16="http://schemas.microsoft.com/office/drawing/2014/main" id="{EEB27AB1-5272-4D23-BFF5-2E02B5057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29736-498A-413A-868B-F91148D3E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11762-A297-48E4-BF04-9B220FBAD280}" type="slidenum">
              <a:rPr lang="en-US" smtClean="0"/>
              <a:t>‹#›</a:t>
            </a:fld>
            <a:endParaRPr lang="en-US"/>
          </a:p>
        </p:txBody>
      </p:sp>
    </p:spTree>
    <p:extLst>
      <p:ext uri="{BB962C8B-B14F-4D97-AF65-F5344CB8AC3E}">
        <p14:creationId xmlns:p14="http://schemas.microsoft.com/office/powerpoint/2010/main" val="515982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mailto:hof@ura.org" TargetMode="External"/><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13DE5A6-5992-44A9-B34B-302ADF68940C}"/>
              </a:ext>
            </a:extLst>
          </p:cNvPr>
          <p:cNvPicPr>
            <a:picLocks noChangeAspect="1"/>
          </p:cNvPicPr>
          <p:nvPr/>
        </p:nvPicPr>
        <p:blipFill>
          <a:blip r:embed="rId3"/>
          <a:stretch>
            <a:fillRect/>
          </a:stretch>
        </p:blipFill>
        <p:spPr>
          <a:xfrm>
            <a:off x="-1815" y="3629"/>
            <a:ext cx="12268199" cy="6170385"/>
          </a:xfrm>
          <a:prstGeom prst="rect">
            <a:avLst/>
          </a:prstGeom>
        </p:spPr>
      </p:pic>
      <p:sp>
        <p:nvSpPr>
          <p:cNvPr id="9" name="Rectangle 8">
            <a:extLst>
              <a:ext uri="{FF2B5EF4-FFF2-40B4-BE49-F238E27FC236}">
                <a16:creationId xmlns:a16="http://schemas.microsoft.com/office/drawing/2014/main" id="{2DCA3BB5-0ABD-48D6-BA21-83562C82B900}"/>
              </a:ext>
            </a:extLst>
          </p:cNvPr>
          <p:cNvSpPr/>
          <p:nvPr/>
        </p:nvSpPr>
        <p:spPr>
          <a:xfrm>
            <a:off x="-5442" y="5732394"/>
            <a:ext cx="12257314" cy="1143361"/>
          </a:xfrm>
          <a:prstGeom prst="rect">
            <a:avLst/>
          </a:prstGeom>
          <a:solidFill>
            <a:srgbClr val="00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D25D29-9BE7-4DE5-8A60-4C4605D13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3533" y="6125866"/>
            <a:ext cx="3654541" cy="483221"/>
          </a:xfrm>
          <a:prstGeom prst="rect">
            <a:avLst/>
          </a:prstGeom>
        </p:spPr>
      </p:pic>
      <p:sp>
        <p:nvSpPr>
          <p:cNvPr id="8" name="Rectangle 7">
            <a:extLst>
              <a:ext uri="{FF2B5EF4-FFF2-40B4-BE49-F238E27FC236}">
                <a16:creationId xmlns:a16="http://schemas.microsoft.com/office/drawing/2014/main" id="{C294C22F-062A-4976-B960-33A6A57841B6}"/>
              </a:ext>
            </a:extLst>
          </p:cNvPr>
          <p:cNvSpPr/>
          <p:nvPr/>
        </p:nvSpPr>
        <p:spPr>
          <a:xfrm>
            <a:off x="851018" y="1280914"/>
            <a:ext cx="10489963" cy="2344058"/>
          </a:xfrm>
          <a:prstGeom prst="rect">
            <a:avLst/>
          </a:prstGeom>
          <a:solidFill>
            <a:srgbClr val="FFFFFF">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2B03A-B250-4022-9AEA-41A64A1F9927}"/>
              </a:ext>
            </a:extLst>
          </p:cNvPr>
          <p:cNvSpPr>
            <a:spLocks noGrp="1"/>
          </p:cNvSpPr>
          <p:nvPr>
            <p:ph type="ctrTitle"/>
          </p:nvPr>
        </p:nvSpPr>
        <p:spPr>
          <a:xfrm>
            <a:off x="914399" y="1738966"/>
            <a:ext cx="10363200" cy="1097252"/>
          </a:xfrm>
        </p:spPr>
        <p:txBody>
          <a:bodyPr>
            <a:noAutofit/>
          </a:bodyPr>
          <a:lstStyle/>
          <a:p>
            <a:r>
              <a:rPr lang="en-US" sz="4400" b="1" dirty="0">
                <a:solidFill>
                  <a:srgbClr val="005D83"/>
                </a:solidFill>
                <a:latin typeface="Arial"/>
                <a:cs typeface="Arial"/>
              </a:rPr>
              <a:t>Housing Opportunity Fund:</a:t>
            </a:r>
            <a:br>
              <a:rPr lang="en-US" sz="4400" b="1" dirty="0">
                <a:solidFill>
                  <a:srgbClr val="005D83"/>
                </a:solidFill>
                <a:latin typeface="Arial"/>
                <a:cs typeface="Arial"/>
              </a:rPr>
            </a:br>
            <a:r>
              <a:rPr lang="en-US" sz="4400" b="1" dirty="0">
                <a:solidFill>
                  <a:srgbClr val="005D83"/>
                </a:solidFill>
                <a:latin typeface="Arial"/>
                <a:cs typeface="Arial"/>
              </a:rPr>
              <a:t>2024 Annual Allocation Plan Survey</a:t>
            </a:r>
          </a:p>
        </p:txBody>
      </p:sp>
      <p:sp>
        <p:nvSpPr>
          <p:cNvPr id="3" name="Subtitle 2">
            <a:extLst>
              <a:ext uri="{FF2B5EF4-FFF2-40B4-BE49-F238E27FC236}">
                <a16:creationId xmlns:a16="http://schemas.microsoft.com/office/drawing/2014/main" id="{86A7B705-F789-47EA-B42A-511EEB90A3D5}"/>
              </a:ext>
            </a:extLst>
          </p:cNvPr>
          <p:cNvSpPr>
            <a:spLocks noGrp="1"/>
          </p:cNvSpPr>
          <p:nvPr>
            <p:ph type="subTitle" idx="1"/>
          </p:nvPr>
        </p:nvSpPr>
        <p:spPr>
          <a:xfrm>
            <a:off x="1551477" y="3012851"/>
            <a:ext cx="9016483" cy="599568"/>
          </a:xfrm>
        </p:spPr>
        <p:txBody>
          <a:bodyPr vert="horz" lIns="91440" tIns="45720" rIns="91440" bIns="45720" rtlCol="0" anchor="t">
            <a:normAutofit/>
          </a:bodyPr>
          <a:lstStyle/>
          <a:p>
            <a:r>
              <a:rPr lang="en-US" sz="2800" b="1">
                <a:latin typeface="Arial"/>
                <a:cs typeface="Arial"/>
              </a:rPr>
              <a:t>July 13, </a:t>
            </a:r>
            <a:r>
              <a:rPr lang="en-US" sz="2800" b="1" dirty="0">
                <a:latin typeface="Arial"/>
                <a:cs typeface="Arial"/>
              </a:rPr>
              <a:t>2023</a:t>
            </a:r>
          </a:p>
        </p:txBody>
      </p:sp>
      <p:pic>
        <p:nvPicPr>
          <p:cNvPr id="13" name="Picture 12" descr="Text&#10;&#10;Description automatically generated with medium confidence">
            <a:extLst>
              <a:ext uri="{FF2B5EF4-FFF2-40B4-BE49-F238E27FC236}">
                <a16:creationId xmlns:a16="http://schemas.microsoft.com/office/drawing/2014/main" id="{F1819A08-B332-4AC7-81F3-6EE944B04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6713" y="5886489"/>
            <a:ext cx="2431972" cy="722598"/>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FD8B5AD0-F746-497F-9A1D-6F21A85B1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8963" y="5785564"/>
            <a:ext cx="1001509" cy="1001509"/>
          </a:xfrm>
          <a:prstGeom prst="rect">
            <a:avLst/>
          </a:prstGeom>
        </p:spPr>
      </p:pic>
    </p:spTree>
    <p:extLst>
      <p:ext uri="{BB962C8B-B14F-4D97-AF65-F5344CB8AC3E}">
        <p14:creationId xmlns:p14="http://schemas.microsoft.com/office/powerpoint/2010/main" val="764393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a:solidFill>
                  <a:srgbClr val="005D83"/>
                </a:solidFill>
                <a:latin typeface="Arial"/>
                <a:cs typeface="Arial"/>
              </a:rPr>
              <a:t>Legal Assistance Program</a:t>
            </a:r>
            <a:endParaRPr lang="en-US">
              <a:latin typeface="Arial"/>
              <a:cs typeface="Arial"/>
            </a:endParaRP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339479C-C503-4CE5-9AEB-F48765508F66}"/>
              </a:ext>
            </a:extLst>
          </p:cNvPr>
          <p:cNvSpPr/>
          <p:nvPr/>
        </p:nvSpPr>
        <p:spPr>
          <a:xfrm>
            <a:off x="785602" y="1548110"/>
            <a:ext cx="10568198" cy="1249125"/>
          </a:xfrm>
          <a:prstGeom prst="rect">
            <a:avLst/>
          </a:prstGeom>
        </p:spPr>
        <p:txBody>
          <a:bodyPr wrap="square" lIns="91440" tIns="45720" rIns="91440" bIns="45720" anchor="t">
            <a:spAutoFit/>
          </a:bodyPr>
          <a:lstStyle/>
          <a:p>
            <a:pPr>
              <a:lnSpc>
                <a:spcPct val="107000"/>
              </a:lnSpc>
            </a:pPr>
            <a:r>
              <a:rPr lang="en-US" sz="2400" dirty="0">
                <a:solidFill>
                  <a:srgbClr val="6A6A6A"/>
                </a:solidFill>
                <a:latin typeface="Arial"/>
                <a:cs typeface="Arial"/>
              </a:rPr>
              <a:t>The </a:t>
            </a:r>
            <a:r>
              <a:rPr lang="en-US" sz="2400" b="1" dirty="0">
                <a:solidFill>
                  <a:srgbClr val="0094D3"/>
                </a:solidFill>
                <a:latin typeface="Arial"/>
                <a:cs typeface="Arial"/>
              </a:rPr>
              <a:t>Legal Assistance Program</a:t>
            </a:r>
            <a:r>
              <a:rPr lang="en-US" sz="2400" b="1" dirty="0">
                <a:solidFill>
                  <a:srgbClr val="6A6A6A"/>
                </a:solidFill>
                <a:latin typeface="Arial"/>
                <a:cs typeface="Arial"/>
              </a:rPr>
              <a:t> </a:t>
            </a:r>
            <a:r>
              <a:rPr lang="en-US" sz="2400" dirty="0">
                <a:solidFill>
                  <a:srgbClr val="6A6A6A"/>
                </a:solidFill>
                <a:latin typeface="Arial"/>
                <a:cs typeface="Arial"/>
              </a:rPr>
              <a:t>(LAP)</a:t>
            </a:r>
            <a:r>
              <a:rPr lang="en-US" sz="2400" b="1" dirty="0">
                <a:solidFill>
                  <a:srgbClr val="6A6A6A"/>
                </a:solidFill>
                <a:latin typeface="Arial"/>
                <a:cs typeface="Arial"/>
              </a:rPr>
              <a:t> </a:t>
            </a:r>
            <a:r>
              <a:rPr lang="en-US" sz="2400" dirty="0">
                <a:solidFill>
                  <a:srgbClr val="6A6A6A"/>
                </a:solidFill>
                <a:latin typeface="Arial"/>
                <a:cs typeface="Arial"/>
              </a:rPr>
              <a:t>provides a variety of free housing legal services to eligible tenants and homeowners who live in the City of Pittsburgh. </a:t>
            </a:r>
            <a:endParaRPr lang="en-US" sz="2300" dirty="0">
              <a:solidFill>
                <a:srgbClr val="6A6A6A"/>
              </a:solidFill>
              <a:latin typeface="Arial"/>
              <a:cs typeface="Arial"/>
            </a:endParaRPr>
          </a:p>
        </p:txBody>
      </p:sp>
      <p:sp>
        <p:nvSpPr>
          <p:cNvPr id="8" name="TextBox 7">
            <a:extLst>
              <a:ext uri="{FF2B5EF4-FFF2-40B4-BE49-F238E27FC236}">
                <a16:creationId xmlns:a16="http://schemas.microsoft.com/office/drawing/2014/main" id="{6E4C551B-C8AF-49C7-BB79-4A0781BB4075}"/>
              </a:ext>
            </a:extLst>
          </p:cNvPr>
          <p:cNvSpPr txBox="1"/>
          <p:nvPr/>
        </p:nvSpPr>
        <p:spPr>
          <a:xfrm>
            <a:off x="841949" y="4909031"/>
            <a:ext cx="4949858" cy="1200329"/>
          </a:xfrm>
          <a:prstGeom prst="rect">
            <a:avLst/>
          </a:prstGeom>
          <a:noFill/>
        </p:spPr>
        <p:txBody>
          <a:bodyPr wrap="square" lIns="91440" tIns="45720" rIns="91440" bIns="45720" anchor="t">
            <a:spAutoFit/>
          </a:bodyPr>
          <a:lstStyle/>
          <a:p>
            <a:r>
              <a:rPr lang="en-US" sz="2400" dirty="0">
                <a:solidFill>
                  <a:srgbClr val="0094D3"/>
                </a:solidFill>
                <a:latin typeface="Arial"/>
                <a:cs typeface="Arial"/>
              </a:rPr>
              <a:t>Legal Services for </a:t>
            </a:r>
            <a:r>
              <a:rPr lang="en-US" sz="2400" u="sng">
                <a:solidFill>
                  <a:srgbClr val="0094D3"/>
                </a:solidFill>
                <a:latin typeface="Arial"/>
                <a:cs typeface="Arial"/>
              </a:rPr>
              <a:t>Homeowners</a:t>
            </a:r>
            <a:endParaRPr lang="en-US" sz="2400" u="sng">
              <a:solidFill>
                <a:srgbClr val="6A6A6A"/>
              </a:solidFill>
              <a:latin typeface="Arial"/>
              <a:cs typeface="Arial"/>
            </a:endParaRPr>
          </a:p>
          <a:p>
            <a:pPr marL="342900" indent="-342900">
              <a:buFont typeface="Arial" panose="020B0604020202020204" pitchFamily="34" charset="0"/>
              <a:buChar char="•"/>
            </a:pPr>
            <a:r>
              <a:rPr lang="en-US" sz="2400">
                <a:solidFill>
                  <a:srgbClr val="6A6A6A"/>
                </a:solidFill>
                <a:latin typeface="Arial"/>
                <a:cs typeface="Arial"/>
              </a:rPr>
              <a:t>Tangled title </a:t>
            </a:r>
          </a:p>
          <a:p>
            <a:pPr marL="342900" indent="-342900">
              <a:buFont typeface="Arial" panose="020B0604020202020204" pitchFamily="34" charset="0"/>
              <a:buChar char="•"/>
            </a:pPr>
            <a:r>
              <a:rPr lang="en-US" sz="2400">
                <a:solidFill>
                  <a:srgbClr val="6A6A6A"/>
                </a:solidFill>
                <a:latin typeface="Arial"/>
                <a:cs typeface="Arial"/>
              </a:rPr>
              <a:t>Foreclosure prevention</a:t>
            </a:r>
          </a:p>
        </p:txBody>
      </p:sp>
      <p:sp>
        <p:nvSpPr>
          <p:cNvPr id="11" name="TextBox 10">
            <a:extLst>
              <a:ext uri="{FF2B5EF4-FFF2-40B4-BE49-F238E27FC236}">
                <a16:creationId xmlns:a16="http://schemas.microsoft.com/office/drawing/2014/main" id="{9082092C-E054-45BF-B6C8-52CCE43A0E5A}"/>
              </a:ext>
            </a:extLst>
          </p:cNvPr>
          <p:cNvSpPr txBox="1"/>
          <p:nvPr/>
        </p:nvSpPr>
        <p:spPr>
          <a:xfrm>
            <a:off x="841949" y="3057082"/>
            <a:ext cx="4647085" cy="1569660"/>
          </a:xfrm>
          <a:prstGeom prst="rect">
            <a:avLst/>
          </a:prstGeom>
          <a:noFill/>
        </p:spPr>
        <p:txBody>
          <a:bodyPr wrap="square" lIns="91440" tIns="45720" rIns="91440" bIns="45720" anchor="t">
            <a:spAutoFit/>
          </a:bodyPr>
          <a:lstStyle/>
          <a:p>
            <a:pPr algn="l"/>
            <a:r>
              <a:rPr lang="en-US" sz="2400" b="0" i="0" dirty="0">
                <a:solidFill>
                  <a:srgbClr val="0094D3"/>
                </a:solidFill>
                <a:effectLst/>
                <a:latin typeface="Arial"/>
                <a:cs typeface="Arial"/>
              </a:rPr>
              <a:t>Legal Services for </a:t>
            </a:r>
            <a:r>
              <a:rPr lang="en-US" sz="2400" b="0" i="0" u="sng" dirty="0">
                <a:solidFill>
                  <a:srgbClr val="0094D3"/>
                </a:solidFill>
                <a:effectLst/>
                <a:latin typeface="Arial"/>
                <a:cs typeface="Arial"/>
              </a:rPr>
              <a:t>Tenants</a:t>
            </a:r>
          </a:p>
          <a:p>
            <a:pPr marL="342900" indent="-342900" algn="l">
              <a:buFont typeface="Arial" panose="020B0604020202020204" pitchFamily="34" charset="0"/>
              <a:buChar char="•"/>
            </a:pPr>
            <a:r>
              <a:rPr lang="en-US" sz="2400" b="0" i="0" dirty="0">
                <a:solidFill>
                  <a:srgbClr val="6D6D6D"/>
                </a:solidFill>
                <a:effectLst/>
                <a:latin typeface="Arial"/>
                <a:cs typeface="Arial"/>
              </a:rPr>
              <a:t>Mediation </a:t>
            </a:r>
          </a:p>
          <a:p>
            <a:pPr marL="342900" indent="-342900" algn="l">
              <a:buFont typeface="Arial" panose="020B0604020202020204" pitchFamily="34" charset="0"/>
              <a:buChar char="•"/>
            </a:pPr>
            <a:r>
              <a:rPr lang="en-US" sz="2400" b="0" i="0">
                <a:solidFill>
                  <a:srgbClr val="6D6D6D"/>
                </a:solidFill>
                <a:effectLst/>
                <a:latin typeface="Arial"/>
                <a:cs typeface="Arial"/>
              </a:rPr>
              <a:t>Limited </a:t>
            </a:r>
            <a:r>
              <a:rPr lang="en-US" sz="2400">
                <a:solidFill>
                  <a:srgbClr val="6D6D6D"/>
                </a:solidFill>
                <a:latin typeface="Arial"/>
                <a:cs typeface="Arial"/>
              </a:rPr>
              <a:t>legal</a:t>
            </a:r>
            <a:r>
              <a:rPr lang="en-US" sz="2400" b="0" i="0">
                <a:solidFill>
                  <a:srgbClr val="6D6D6D"/>
                </a:solidFill>
                <a:effectLst/>
                <a:latin typeface="Arial"/>
                <a:cs typeface="Arial"/>
              </a:rPr>
              <a:t> </a:t>
            </a:r>
            <a:r>
              <a:rPr lang="en-US" sz="2400">
                <a:solidFill>
                  <a:srgbClr val="6D6D6D"/>
                </a:solidFill>
                <a:latin typeface="Arial"/>
                <a:cs typeface="Arial"/>
              </a:rPr>
              <a:t>representation</a:t>
            </a:r>
            <a:r>
              <a:rPr lang="en-US" sz="2400" b="0" i="0">
                <a:solidFill>
                  <a:srgbClr val="6D6D6D"/>
                </a:solidFill>
                <a:effectLst/>
                <a:latin typeface="Arial"/>
                <a:cs typeface="Arial"/>
              </a:rPr>
              <a:t> </a:t>
            </a:r>
          </a:p>
          <a:p>
            <a:pPr marL="342900" indent="-342900" algn="l">
              <a:buFont typeface="Arial" panose="020B0604020202020204" pitchFamily="34" charset="0"/>
              <a:buChar char="•"/>
            </a:pPr>
            <a:r>
              <a:rPr lang="en-US" sz="2400" b="0" i="0">
                <a:solidFill>
                  <a:srgbClr val="6D6D6D"/>
                </a:solidFill>
                <a:effectLst/>
                <a:latin typeface="Arial"/>
                <a:cs typeface="Arial"/>
              </a:rPr>
              <a:t>Full </a:t>
            </a:r>
            <a:r>
              <a:rPr lang="en-US" sz="2400">
                <a:solidFill>
                  <a:srgbClr val="6D6D6D"/>
                </a:solidFill>
                <a:latin typeface="Arial"/>
                <a:cs typeface="Arial"/>
              </a:rPr>
              <a:t>legal</a:t>
            </a:r>
            <a:r>
              <a:rPr lang="en-US" sz="2400" b="0" i="0">
                <a:solidFill>
                  <a:srgbClr val="6D6D6D"/>
                </a:solidFill>
                <a:effectLst/>
                <a:latin typeface="Arial"/>
                <a:cs typeface="Arial"/>
              </a:rPr>
              <a:t> </a:t>
            </a:r>
            <a:r>
              <a:rPr lang="en-US" sz="2400">
                <a:solidFill>
                  <a:srgbClr val="6D6D6D"/>
                </a:solidFill>
                <a:latin typeface="Arial"/>
                <a:cs typeface="Arial"/>
              </a:rPr>
              <a:t>representation</a:t>
            </a:r>
            <a:r>
              <a:rPr lang="en-US" sz="2400" b="0" i="0">
                <a:solidFill>
                  <a:srgbClr val="6D6D6D"/>
                </a:solidFill>
                <a:effectLst/>
                <a:latin typeface="Arial"/>
                <a:cs typeface="Arial"/>
              </a:rPr>
              <a:t> </a:t>
            </a:r>
          </a:p>
        </p:txBody>
      </p:sp>
      <p:pic>
        <p:nvPicPr>
          <p:cNvPr id="3" name="Picture 3">
            <a:extLst>
              <a:ext uri="{FF2B5EF4-FFF2-40B4-BE49-F238E27FC236}">
                <a16:creationId xmlns:a16="http://schemas.microsoft.com/office/drawing/2014/main" id="{A25E025A-02E5-463E-8A8B-977938B34933}"/>
              </a:ext>
            </a:extLst>
          </p:cNvPr>
          <p:cNvPicPr>
            <a:picLocks noChangeAspect="1"/>
          </p:cNvPicPr>
          <p:nvPr/>
        </p:nvPicPr>
        <p:blipFill>
          <a:blip r:embed="rId3"/>
          <a:stretch>
            <a:fillRect/>
          </a:stretch>
        </p:blipFill>
        <p:spPr>
          <a:xfrm>
            <a:off x="9953625" y="6174239"/>
            <a:ext cx="1590675" cy="472171"/>
          </a:xfrm>
          <a:prstGeom prst="rect">
            <a:avLst/>
          </a:prstGeom>
        </p:spPr>
      </p:pic>
      <p:sp>
        <p:nvSpPr>
          <p:cNvPr id="4" name="Rectangle 3">
            <a:extLst>
              <a:ext uri="{FF2B5EF4-FFF2-40B4-BE49-F238E27FC236}">
                <a16:creationId xmlns:a16="http://schemas.microsoft.com/office/drawing/2014/main" id="{825DB75F-975D-4065-AA5A-D2EA0A7B1122}"/>
              </a:ext>
            </a:extLst>
          </p:cNvPr>
          <p:cNvSpPr/>
          <p:nvPr/>
        </p:nvSpPr>
        <p:spPr>
          <a:xfrm>
            <a:off x="5489034" y="2903616"/>
            <a:ext cx="5861017" cy="3228975"/>
          </a:xfrm>
          <a:prstGeom prst="rect">
            <a:avLst/>
          </a:prstGeom>
          <a:solidFill>
            <a:srgbClr val="005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B7F7F4-AA84-47BB-9394-6F3C5CF7697D}"/>
              </a:ext>
            </a:extLst>
          </p:cNvPr>
          <p:cNvSpPr txBox="1"/>
          <p:nvPr/>
        </p:nvSpPr>
        <p:spPr>
          <a:xfrm>
            <a:off x="5791807" y="2930123"/>
            <a:ext cx="5437522" cy="3639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94D3"/>
                </a:solidFill>
                <a:latin typeface="Arial"/>
                <a:ea typeface="+mn-lt"/>
                <a:cs typeface="+mn-lt"/>
              </a:rPr>
              <a:t>Who do I contact for legal assistance?</a:t>
            </a:r>
            <a:r>
              <a:rPr lang="en-US" sz="2400" dirty="0">
                <a:solidFill>
                  <a:srgbClr val="0094D3"/>
                </a:solidFill>
                <a:latin typeface="Arial"/>
                <a:ea typeface="+mn-lt"/>
                <a:cs typeface="+mn-lt"/>
              </a:rPr>
              <a:t> </a:t>
            </a:r>
            <a:endParaRPr lang="en-US" sz="2400" dirty="0">
              <a:solidFill>
                <a:srgbClr val="0094D3"/>
              </a:solidFill>
              <a:latin typeface="Arial"/>
            </a:endParaRPr>
          </a:p>
          <a:p>
            <a:r>
              <a:rPr lang="en-US" sz="1050" dirty="0">
                <a:solidFill>
                  <a:srgbClr val="E2F3F9"/>
                </a:solidFill>
                <a:latin typeface="Arial"/>
                <a:ea typeface="+mn-lt"/>
                <a:cs typeface="+mn-lt"/>
              </a:rPr>
              <a:t>  </a:t>
            </a:r>
            <a:endParaRPr lang="en-US" dirty="0">
              <a:solidFill>
                <a:srgbClr val="E2F3F9"/>
              </a:solidFill>
              <a:latin typeface="Arial"/>
              <a:cs typeface="Arial"/>
            </a:endParaRPr>
          </a:p>
          <a:p>
            <a:r>
              <a:rPr lang="en-US" sz="1600" b="1" dirty="0">
                <a:solidFill>
                  <a:srgbClr val="E2F3F9"/>
                </a:solidFill>
                <a:latin typeface="Arial"/>
                <a:ea typeface="+mn-lt"/>
                <a:cs typeface="+mn-lt"/>
              </a:rPr>
              <a:t>Please call (412) 255-6694 ext 6721 to receive a referral.</a:t>
            </a:r>
            <a:r>
              <a:rPr lang="en-US" sz="1600" dirty="0">
                <a:solidFill>
                  <a:srgbClr val="E2F3F9"/>
                </a:solidFill>
                <a:latin typeface="Arial"/>
                <a:ea typeface="+mn-lt"/>
                <a:cs typeface="+mn-lt"/>
              </a:rPr>
              <a:t> </a:t>
            </a:r>
            <a:endParaRPr lang="en-US" sz="1600" dirty="0">
              <a:solidFill>
                <a:srgbClr val="E2F3F9"/>
              </a:solidFill>
              <a:latin typeface="Arial"/>
              <a:cs typeface="Calibri"/>
            </a:endParaRPr>
          </a:p>
          <a:p>
            <a:r>
              <a:rPr lang="en-US" sz="1600" b="1" dirty="0">
                <a:solidFill>
                  <a:srgbClr val="E2F3F9"/>
                </a:solidFill>
                <a:latin typeface="Arial"/>
                <a:ea typeface="+mn-lt"/>
                <a:cs typeface="+mn-lt"/>
              </a:rPr>
              <a:t> </a:t>
            </a:r>
            <a:r>
              <a:rPr lang="en-US" sz="1600" dirty="0">
                <a:solidFill>
                  <a:srgbClr val="E2F3F9"/>
                </a:solidFill>
                <a:latin typeface="Arial"/>
                <a:ea typeface="+mn-lt"/>
                <a:cs typeface="+mn-lt"/>
              </a:rPr>
              <a:t> </a:t>
            </a:r>
            <a:endParaRPr lang="en-US" sz="1600" dirty="0">
              <a:solidFill>
                <a:srgbClr val="E2F3F9"/>
              </a:solidFill>
              <a:latin typeface="Arial"/>
              <a:cs typeface="Arial"/>
            </a:endParaRPr>
          </a:p>
          <a:p>
            <a:r>
              <a:rPr lang="en-US" sz="1600" b="1" dirty="0">
                <a:solidFill>
                  <a:srgbClr val="E2F3F9"/>
                </a:solidFill>
                <a:latin typeface="Arial"/>
                <a:ea typeface="+mn-lt"/>
                <a:cs typeface="+mn-lt"/>
              </a:rPr>
              <a:t>For Spanish, Portuguese, or other languages, call: </a:t>
            </a:r>
          </a:p>
          <a:p>
            <a:r>
              <a:rPr lang="en-US" sz="1600" b="1" dirty="0">
                <a:solidFill>
                  <a:srgbClr val="E2F3F9"/>
                </a:solidFill>
                <a:latin typeface="Arial"/>
                <a:ea typeface="+mn-lt"/>
                <a:cs typeface="+mn-lt"/>
              </a:rPr>
              <a:t>412-530-5244  </a:t>
            </a:r>
            <a:br>
              <a:rPr lang="en-US" sz="1600" b="1" dirty="0">
                <a:solidFill>
                  <a:srgbClr val="E2F3F9"/>
                </a:solidFill>
                <a:latin typeface="Arial"/>
                <a:ea typeface="+mn-lt"/>
                <a:cs typeface="+mn-lt"/>
              </a:rPr>
            </a:br>
            <a:br>
              <a:rPr lang="en-US" sz="1600" b="1" dirty="0">
                <a:solidFill>
                  <a:srgbClr val="E2F3F9"/>
                </a:solidFill>
                <a:latin typeface="Arial"/>
                <a:ea typeface="+mn-lt"/>
                <a:cs typeface="+mn-lt"/>
              </a:rPr>
            </a:br>
            <a:r>
              <a:rPr lang="en-US" sz="1600" b="1" dirty="0">
                <a:solidFill>
                  <a:srgbClr val="E2F3F9"/>
                </a:solidFill>
                <a:latin typeface="Arial"/>
                <a:ea typeface="+mn-lt"/>
                <a:cs typeface="+mn-lt"/>
              </a:rPr>
              <a:t>Language interpretation services are available for 40+ languages. No one will be denied services based on citizenship status.</a:t>
            </a:r>
            <a:r>
              <a:rPr lang="en-US" sz="1600" dirty="0">
                <a:solidFill>
                  <a:srgbClr val="E2F3F9"/>
                </a:solidFill>
                <a:latin typeface="Arial"/>
                <a:ea typeface="+mn-lt"/>
                <a:cs typeface="+mn-lt"/>
              </a:rPr>
              <a:t> </a:t>
            </a:r>
            <a:endParaRPr lang="en-US" sz="1600" dirty="0">
              <a:solidFill>
                <a:srgbClr val="E2F3F9"/>
              </a:solidFill>
              <a:latin typeface="Arial"/>
              <a:cs typeface="Arial"/>
            </a:endParaRPr>
          </a:p>
          <a:p>
            <a:r>
              <a:rPr lang="en-US" sz="1000" dirty="0">
                <a:solidFill>
                  <a:srgbClr val="FFFFFF"/>
                </a:solidFill>
                <a:latin typeface="Arial"/>
                <a:ea typeface="+mn-lt"/>
                <a:cs typeface="+mn-lt"/>
              </a:rPr>
              <a:t>  </a:t>
            </a:r>
            <a:endParaRPr lang="en-US" sz="1600" dirty="0">
              <a:solidFill>
                <a:srgbClr val="FFFFFF"/>
              </a:solidFill>
              <a:latin typeface="Arial"/>
              <a:cs typeface="Arial"/>
            </a:endParaRPr>
          </a:p>
          <a:p>
            <a:pPr algn="l"/>
            <a:endParaRPr lang="en-US" dirty="0">
              <a:latin typeface="Arial"/>
              <a:cs typeface="Calibri"/>
            </a:endParaRPr>
          </a:p>
        </p:txBody>
      </p:sp>
    </p:spTree>
    <p:extLst>
      <p:ext uri="{BB962C8B-B14F-4D97-AF65-F5344CB8AC3E}">
        <p14:creationId xmlns:p14="http://schemas.microsoft.com/office/powerpoint/2010/main" val="340119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a:solidFill>
                  <a:srgbClr val="005D83"/>
                </a:solidFill>
                <a:latin typeface="Arial"/>
                <a:cs typeface="Arial"/>
              </a:rPr>
              <a:t>Small Landlord Fund</a:t>
            </a:r>
            <a:endParaRPr lang="en-US">
              <a:latin typeface="Arial"/>
              <a:cs typeface="Arial"/>
            </a:endParaRP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26947A-3C2B-4FEB-802A-152281C3C6F5}"/>
              </a:ext>
            </a:extLst>
          </p:cNvPr>
          <p:cNvSpPr txBox="1"/>
          <p:nvPr/>
        </p:nvSpPr>
        <p:spPr>
          <a:xfrm>
            <a:off x="5331523" y="1466940"/>
            <a:ext cx="6385678" cy="1600438"/>
          </a:xfrm>
          <a:prstGeom prst="rect">
            <a:avLst/>
          </a:prstGeom>
          <a:noFill/>
        </p:spPr>
        <p:txBody>
          <a:bodyPr wrap="square" lIns="91440" tIns="45720" rIns="91440" bIns="45720" anchor="t">
            <a:spAutoFit/>
          </a:bodyPr>
          <a:lstStyle/>
          <a:p>
            <a:r>
              <a:rPr lang="en-US" sz="2000" dirty="0">
                <a:solidFill>
                  <a:srgbClr val="6A6A6A"/>
                </a:solidFill>
                <a:latin typeface="Arial"/>
                <a:cs typeface="Arial"/>
              </a:rPr>
              <a:t>The </a:t>
            </a:r>
            <a:r>
              <a:rPr lang="en-US" sz="2000" b="1" dirty="0">
                <a:solidFill>
                  <a:srgbClr val="0094D3"/>
                </a:solidFill>
                <a:latin typeface="Arial"/>
                <a:cs typeface="Arial"/>
              </a:rPr>
              <a:t>Small Landlord Fund Program (SLF) </a:t>
            </a:r>
            <a:r>
              <a:rPr lang="en-US" sz="2000" dirty="0">
                <a:solidFill>
                  <a:srgbClr val="6A6A6A"/>
                </a:solidFill>
                <a:latin typeface="Arial"/>
                <a:cs typeface="Arial"/>
              </a:rPr>
              <a:t>provides financing to landlords who own and need to make repairs to ten (10) or less rental units in the City of Pittsburgh</a:t>
            </a:r>
            <a:endParaRPr lang="en-US" sz="2400" dirty="0">
              <a:solidFill>
                <a:srgbClr val="6A6A6A"/>
              </a:solidFill>
              <a:latin typeface="Arial"/>
              <a:cs typeface="Arial"/>
            </a:endParaRPr>
          </a:p>
          <a:p>
            <a:endParaRPr lang="en-US" dirty="0">
              <a:solidFill>
                <a:srgbClr val="6A6A6A"/>
              </a:solidFill>
              <a:latin typeface="Arial"/>
              <a:cs typeface="Calibri"/>
            </a:endParaRPr>
          </a:p>
        </p:txBody>
      </p:sp>
      <p:pic>
        <p:nvPicPr>
          <p:cNvPr id="3" name="Picture 3" descr="Text&#10;&#10;Description automatically generated">
            <a:extLst>
              <a:ext uri="{FF2B5EF4-FFF2-40B4-BE49-F238E27FC236}">
                <a16:creationId xmlns:a16="http://schemas.microsoft.com/office/drawing/2014/main" id="{6F654DD9-0B7B-4737-89BE-F328FD34578D}"/>
              </a:ext>
            </a:extLst>
          </p:cNvPr>
          <p:cNvPicPr>
            <a:picLocks noChangeAspect="1"/>
          </p:cNvPicPr>
          <p:nvPr/>
        </p:nvPicPr>
        <p:blipFill>
          <a:blip r:embed="rId3"/>
          <a:stretch>
            <a:fillRect/>
          </a:stretch>
        </p:blipFill>
        <p:spPr>
          <a:xfrm>
            <a:off x="9953625" y="6174239"/>
            <a:ext cx="1590675" cy="472171"/>
          </a:xfrm>
          <a:prstGeom prst="rect">
            <a:avLst/>
          </a:prstGeom>
        </p:spPr>
      </p:pic>
      <p:pic>
        <p:nvPicPr>
          <p:cNvPr id="5" name="Picture 4">
            <a:extLst>
              <a:ext uri="{FF2B5EF4-FFF2-40B4-BE49-F238E27FC236}">
                <a16:creationId xmlns:a16="http://schemas.microsoft.com/office/drawing/2014/main" id="{5229868D-5A36-CA34-6B33-06ACCA641BA7}"/>
              </a:ext>
            </a:extLst>
          </p:cNvPr>
          <p:cNvPicPr>
            <a:picLocks noChangeAspect="1"/>
          </p:cNvPicPr>
          <p:nvPr/>
        </p:nvPicPr>
        <p:blipFill>
          <a:blip r:embed="rId4"/>
          <a:stretch>
            <a:fillRect/>
          </a:stretch>
        </p:blipFill>
        <p:spPr>
          <a:xfrm>
            <a:off x="838200" y="1740919"/>
            <a:ext cx="4389544" cy="2939279"/>
          </a:xfrm>
          <a:prstGeom prst="rect">
            <a:avLst/>
          </a:prstGeom>
        </p:spPr>
      </p:pic>
      <p:graphicFrame>
        <p:nvGraphicFramePr>
          <p:cNvPr id="4" name="Table 3">
            <a:extLst>
              <a:ext uri="{FF2B5EF4-FFF2-40B4-BE49-F238E27FC236}">
                <a16:creationId xmlns:a16="http://schemas.microsoft.com/office/drawing/2014/main" id="{AA5328AE-ADB8-523D-D723-5531A386981D}"/>
              </a:ext>
            </a:extLst>
          </p:cNvPr>
          <p:cNvGraphicFramePr>
            <a:graphicFrameLocks noGrp="1"/>
          </p:cNvGraphicFramePr>
          <p:nvPr>
            <p:extLst>
              <p:ext uri="{D42A27DB-BD31-4B8C-83A1-F6EECF244321}">
                <p14:modId xmlns:p14="http://schemas.microsoft.com/office/powerpoint/2010/main" val="2532110912"/>
              </p:ext>
            </p:extLst>
          </p:nvPr>
        </p:nvGraphicFramePr>
        <p:xfrm>
          <a:off x="5412678" y="2915585"/>
          <a:ext cx="6492240" cy="3200400"/>
        </p:xfrm>
        <a:graphic>
          <a:graphicData uri="http://schemas.openxmlformats.org/drawingml/2006/table">
            <a:tbl>
              <a:tblPr/>
              <a:tblGrid>
                <a:gridCol w="1920240">
                  <a:extLst>
                    <a:ext uri="{9D8B030D-6E8A-4147-A177-3AD203B41FA5}">
                      <a16:colId xmlns:a16="http://schemas.microsoft.com/office/drawing/2014/main" val="3099491504"/>
                    </a:ext>
                  </a:extLst>
                </a:gridCol>
                <a:gridCol w="4572000">
                  <a:extLst>
                    <a:ext uri="{9D8B030D-6E8A-4147-A177-3AD203B41FA5}">
                      <a16:colId xmlns:a16="http://schemas.microsoft.com/office/drawing/2014/main" val="2635981528"/>
                    </a:ext>
                  </a:extLst>
                </a:gridCol>
              </a:tblGrid>
              <a:tr h="289560">
                <a:tc gridSpan="2">
                  <a:txBody>
                    <a:bodyPr/>
                    <a:lstStyle/>
                    <a:p>
                      <a:pPr algn="ctr" fontAlgn="base"/>
                      <a:r>
                        <a:rPr lang="en-US" sz="1800" b="1" i="0">
                          <a:solidFill>
                            <a:srgbClr val="FFFFFF"/>
                          </a:solidFill>
                          <a:effectLst/>
                          <a:latin typeface="Calibri" panose="020F0502020204030204" pitchFamily="34" charset="0"/>
                        </a:rPr>
                        <a:t>Funding Terms​</a:t>
                      </a:r>
                      <a:endParaRPr lang="en-US" b="1" i="0">
                        <a:solidFill>
                          <a:srgbClr val="FFFFFF"/>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2734151926"/>
                  </a:ext>
                </a:extLst>
              </a:tr>
              <a:tr h="289560">
                <a:tc>
                  <a:txBody>
                    <a:bodyPr/>
                    <a:lstStyle/>
                    <a:p>
                      <a:pPr algn="l" fontAlgn="base"/>
                      <a:r>
                        <a:rPr lang="en-US" sz="1800" b="0" i="0">
                          <a:solidFill>
                            <a:srgbClr val="000000"/>
                          </a:solidFill>
                          <a:effectLst/>
                          <a:latin typeface="Calibri" panose="020F0502020204030204" pitchFamily="34" charset="0"/>
                        </a:rPr>
                        <a:t>Loan Amounts​</a:t>
                      </a:r>
                      <a:endParaRPr lang="en-US" b="0" i="0">
                        <a:solidFill>
                          <a:srgbClr val="000000"/>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FD5EA"/>
                    </a:solidFill>
                  </a:tcPr>
                </a:tc>
                <a:tc>
                  <a:txBody>
                    <a:bodyPr/>
                    <a:lstStyle/>
                    <a:p>
                      <a:pPr algn="l" fontAlgn="base">
                        <a:buFont typeface="Arial" panose="020B0604020202020204" pitchFamily="34" charset="0"/>
                        <a:buChar char="•"/>
                      </a:pPr>
                      <a:r>
                        <a:rPr lang="en-US" sz="1800" b="0" i="0">
                          <a:solidFill>
                            <a:srgbClr val="000000"/>
                          </a:solidFill>
                          <a:effectLst/>
                          <a:latin typeface="Calibri" panose="020F0502020204030204" pitchFamily="34" charset="0"/>
                        </a:rPr>
                        <a:t>Up to $20,000 per unit​</a:t>
                      </a:r>
                      <a:endParaRPr lang="en-US" sz="144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a:solidFill>
                            <a:srgbClr val="000000"/>
                          </a:solidFill>
                          <a:effectLst/>
                          <a:latin typeface="Calibri" panose="020F0502020204030204" pitchFamily="34" charset="0"/>
                        </a:rPr>
                        <a:t>Up to $100,000 per project​</a:t>
                      </a:r>
                      <a:endParaRPr lang="en-US" sz="1440" b="0" i="0">
                        <a:solidFill>
                          <a:srgbClr val="000000"/>
                        </a:solidFill>
                        <a:effectLst/>
                        <a:latin typeface="Arial" panose="020B0604020202020204" pitchFamily="34" charset="0"/>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296228982"/>
                  </a:ext>
                </a:extLst>
              </a:tr>
              <a:tr h="289560">
                <a:tc>
                  <a:txBody>
                    <a:bodyPr/>
                    <a:lstStyle/>
                    <a:p>
                      <a:pPr algn="l" fontAlgn="base"/>
                      <a:r>
                        <a:rPr lang="en-US" sz="1800" b="0" i="0">
                          <a:solidFill>
                            <a:srgbClr val="000000"/>
                          </a:solidFill>
                          <a:effectLst/>
                          <a:latin typeface="Calibri" panose="020F0502020204030204" pitchFamily="34" charset="0"/>
                        </a:rPr>
                        <a:t>Interest Rate​</a:t>
                      </a:r>
                      <a:endParaRPr lang="en-US" b="0" i="0">
                        <a:solidFill>
                          <a:srgbClr val="000000"/>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800" b="0" i="0" dirty="0">
                          <a:solidFill>
                            <a:srgbClr val="000000"/>
                          </a:solidFill>
                          <a:effectLst/>
                          <a:latin typeface="Calibri" panose="020F0502020204030204" pitchFamily="34" charset="0"/>
                        </a:rPr>
                        <a:t>0%​</a:t>
                      </a:r>
                      <a:endParaRPr lang="en-US" b="0" i="0" dirty="0">
                        <a:solidFill>
                          <a:srgbClr val="000000"/>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133997344"/>
                  </a:ext>
                </a:extLst>
              </a:tr>
              <a:tr h="289560">
                <a:tc>
                  <a:txBody>
                    <a:bodyPr/>
                    <a:lstStyle/>
                    <a:p>
                      <a:pPr algn="l" fontAlgn="base"/>
                      <a:r>
                        <a:rPr lang="en-US" sz="1800" b="0" i="0">
                          <a:solidFill>
                            <a:srgbClr val="000000"/>
                          </a:solidFill>
                          <a:effectLst/>
                          <a:latin typeface="Calibri" panose="020F0502020204030204" pitchFamily="34" charset="0"/>
                        </a:rPr>
                        <a:t>Loan Term​</a:t>
                      </a:r>
                      <a:endParaRPr lang="en-US" b="0" i="0">
                        <a:solidFill>
                          <a:srgbClr val="000000"/>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FD5EA"/>
                    </a:solidFill>
                  </a:tcPr>
                </a:tc>
                <a:tc>
                  <a:txBody>
                    <a:bodyPr/>
                    <a:lstStyle/>
                    <a:p>
                      <a:pPr algn="l" fontAlgn="base"/>
                      <a:r>
                        <a:rPr lang="en-US" sz="1800" b="0" i="0" dirty="0">
                          <a:solidFill>
                            <a:srgbClr val="000000"/>
                          </a:solidFill>
                          <a:effectLst/>
                          <a:latin typeface="Calibri" panose="020F0502020204030204" pitchFamily="34" charset="0"/>
                        </a:rPr>
                        <a:t>10 year term​</a:t>
                      </a:r>
                      <a:endParaRPr lang="en-US" b="0" i="0" dirty="0">
                        <a:solidFill>
                          <a:srgbClr val="000000"/>
                        </a:solidFill>
                        <a:effectLst/>
                      </a:endParaRPr>
                    </a:p>
                    <a:p>
                      <a:pPr algn="l" fontAlgn="base"/>
                      <a:r>
                        <a:rPr lang="en-US" sz="1800" b="0" i="1" dirty="0">
                          <a:solidFill>
                            <a:srgbClr val="000000"/>
                          </a:solidFill>
                          <a:effectLst/>
                          <a:latin typeface="Calibri" panose="020F0502020204030204" pitchFamily="34" charset="0"/>
                        </a:rPr>
                        <a:t>*The affordability period shall remain in effect should the principle of the loan be paid of prior to the loan expiration date</a:t>
                      </a:r>
                      <a:r>
                        <a:rPr lang="en-US" sz="1800" b="0" i="0" dirty="0">
                          <a:solidFill>
                            <a:srgbClr val="000000"/>
                          </a:solidFill>
                          <a:effectLst/>
                          <a:latin typeface="Calibri" panose="020F0502020204030204" pitchFamily="34" charset="0"/>
                        </a:rPr>
                        <a:t>​</a:t>
                      </a:r>
                      <a:endParaRPr lang="en-US" b="0" i="0" dirty="0">
                        <a:solidFill>
                          <a:srgbClr val="000000"/>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528676648"/>
                  </a:ext>
                </a:extLst>
              </a:tr>
              <a:tr h="289560">
                <a:tc>
                  <a:txBody>
                    <a:bodyPr/>
                    <a:lstStyle/>
                    <a:p>
                      <a:pPr algn="l" fontAlgn="base"/>
                      <a:r>
                        <a:rPr lang="en-US" sz="1800" b="0" i="0">
                          <a:solidFill>
                            <a:srgbClr val="000000"/>
                          </a:solidFill>
                          <a:effectLst/>
                          <a:latin typeface="Calibri" panose="020F0502020204030204" pitchFamily="34" charset="0"/>
                        </a:rPr>
                        <a:t>Requirements​</a:t>
                      </a:r>
                      <a:endParaRPr lang="en-US" b="0" i="0">
                        <a:solidFill>
                          <a:srgbClr val="000000"/>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800" b="0" i="0" dirty="0">
                          <a:solidFill>
                            <a:srgbClr val="000000"/>
                          </a:solidFill>
                          <a:effectLst/>
                          <a:latin typeface="Calibri" panose="020F0502020204030204" pitchFamily="34" charset="0"/>
                        </a:rPr>
                        <a:t>Must agree to rent units to HCV holders or households at 80% AMI or below​</a:t>
                      </a:r>
                      <a:endParaRPr lang="en-US" b="0" i="0" dirty="0">
                        <a:solidFill>
                          <a:srgbClr val="000000"/>
                        </a:solidFill>
                        <a:effectLst/>
                      </a:endParaRPr>
                    </a:p>
                  </a:txBody>
                  <a:tcP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750152546"/>
                  </a:ext>
                </a:extLst>
              </a:tr>
            </a:tbl>
          </a:graphicData>
        </a:graphic>
      </p:graphicFrame>
      <p:sp>
        <p:nvSpPr>
          <p:cNvPr id="6" name="Rectangle 1">
            <a:extLst>
              <a:ext uri="{FF2B5EF4-FFF2-40B4-BE49-F238E27FC236}">
                <a16:creationId xmlns:a16="http://schemas.microsoft.com/office/drawing/2014/main" id="{898AA0CB-C424-92C5-3695-30E0000D1029}"/>
              </a:ext>
            </a:extLst>
          </p:cNvPr>
          <p:cNvSpPr>
            <a:spLocks noChangeArrowheads="1"/>
          </p:cNvSpPr>
          <p:nvPr/>
        </p:nvSpPr>
        <p:spPr bwMode="auto">
          <a:xfrm>
            <a:off x="287082" y="42793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92789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a:solidFill>
                  <a:srgbClr val="005D83"/>
                </a:solidFill>
                <a:latin typeface="Arial"/>
                <a:cs typeface="Arial"/>
              </a:rPr>
              <a:t>Rental Gap Program</a:t>
            </a:r>
            <a:endParaRPr lang="en-US" sz="4000" b="1" dirty="0">
              <a:solidFill>
                <a:srgbClr val="005D83"/>
              </a:solidFill>
              <a:latin typeface="Arial"/>
              <a:cs typeface="Arial"/>
            </a:endParaRP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706560D-D69E-4F55-8C9C-2C0BAD4B5EF7}"/>
              </a:ext>
            </a:extLst>
          </p:cNvPr>
          <p:cNvSpPr/>
          <p:nvPr/>
        </p:nvSpPr>
        <p:spPr>
          <a:xfrm>
            <a:off x="838200" y="1613373"/>
            <a:ext cx="4444506" cy="3785652"/>
          </a:xfrm>
          <a:prstGeom prst="rect">
            <a:avLst/>
          </a:prstGeom>
        </p:spPr>
        <p:txBody>
          <a:bodyPr wrap="square" lIns="91440" tIns="45720" rIns="91440" bIns="45720" anchor="t">
            <a:spAutoFit/>
          </a:bodyPr>
          <a:lstStyle/>
          <a:p>
            <a:pPr marR="228600" eaLnBrk="0" fontAlgn="base" hangingPunct="0">
              <a:spcBef>
                <a:spcPct val="0"/>
              </a:spcBef>
              <a:spcAft>
                <a:spcPct val="0"/>
              </a:spcAft>
            </a:pPr>
            <a:r>
              <a:rPr lang="en-US" altLang="en-US" sz="2400" dirty="0">
                <a:solidFill>
                  <a:srgbClr val="6A6A6A"/>
                </a:solidFill>
                <a:latin typeface="Arial"/>
                <a:cs typeface="Arial"/>
              </a:rPr>
              <a:t>The </a:t>
            </a:r>
            <a:r>
              <a:rPr lang="en-US" altLang="en-US" sz="2400" b="1" dirty="0">
                <a:solidFill>
                  <a:srgbClr val="0094D3"/>
                </a:solidFill>
                <a:latin typeface="Arial"/>
                <a:cs typeface="Arial"/>
              </a:rPr>
              <a:t>Rental Gap Program</a:t>
            </a:r>
            <a:r>
              <a:rPr lang="en-US" altLang="en-US" sz="2400" b="1" dirty="0">
                <a:solidFill>
                  <a:srgbClr val="6A6A6A"/>
                </a:solidFill>
                <a:latin typeface="Arial"/>
                <a:cs typeface="Arial"/>
              </a:rPr>
              <a:t> </a:t>
            </a:r>
            <a:r>
              <a:rPr lang="en-US" altLang="en-US" sz="2400" dirty="0">
                <a:solidFill>
                  <a:srgbClr val="6A6A6A"/>
                </a:solidFill>
                <a:latin typeface="Arial"/>
                <a:cs typeface="Arial"/>
              </a:rPr>
              <a:t>(RGP) provides </a:t>
            </a:r>
            <a:r>
              <a:rPr lang="en-US" altLang="en-US" sz="2400">
                <a:solidFill>
                  <a:srgbClr val="6A6A6A"/>
                </a:solidFill>
                <a:latin typeface="Arial"/>
                <a:cs typeface="Arial"/>
              </a:rPr>
              <a:t>loans to developers/nonprofit applicants for the </a:t>
            </a:r>
            <a:r>
              <a:rPr lang="en-US" altLang="en-US" sz="2400" dirty="0">
                <a:solidFill>
                  <a:srgbClr val="6A6A6A"/>
                </a:solidFill>
                <a:latin typeface="Arial"/>
                <a:cs typeface="Arial"/>
              </a:rPr>
              <a:t>creation and/or preservation of </a:t>
            </a:r>
            <a:r>
              <a:rPr lang="en-US" altLang="en-US" sz="2400" b="1" dirty="0">
                <a:solidFill>
                  <a:srgbClr val="6A6A6A"/>
                </a:solidFill>
                <a:latin typeface="Arial"/>
                <a:cs typeface="Arial"/>
              </a:rPr>
              <a:t>affordable units</a:t>
            </a:r>
            <a:r>
              <a:rPr lang="en-US" altLang="en-US" sz="2400" dirty="0">
                <a:solidFill>
                  <a:srgbClr val="6A6A6A"/>
                </a:solidFill>
                <a:latin typeface="Arial"/>
                <a:cs typeface="Arial"/>
              </a:rPr>
              <a:t>. </a:t>
            </a:r>
          </a:p>
          <a:p>
            <a:pPr marR="228600" lvl="0" eaLnBrk="0" fontAlgn="base" hangingPunct="0">
              <a:spcBef>
                <a:spcPct val="0"/>
              </a:spcBef>
              <a:spcAft>
                <a:spcPct val="0"/>
              </a:spcAft>
            </a:pPr>
            <a:endParaRPr lang="en-US" altLang="en-US" sz="2400" dirty="0">
              <a:solidFill>
                <a:srgbClr val="6A6A6A"/>
              </a:solidFill>
              <a:latin typeface="Arial"/>
              <a:cs typeface="Arial"/>
            </a:endParaRPr>
          </a:p>
          <a:p>
            <a:pPr marR="228600" eaLnBrk="0" fontAlgn="base" hangingPunct="0">
              <a:spcBef>
                <a:spcPct val="0"/>
              </a:spcBef>
              <a:spcAft>
                <a:spcPct val="0"/>
              </a:spcAft>
            </a:pPr>
            <a:r>
              <a:rPr lang="en-US" altLang="en-US" sz="2400" dirty="0">
                <a:solidFill>
                  <a:srgbClr val="6A6A6A"/>
                </a:solidFill>
                <a:latin typeface="Arial"/>
                <a:cs typeface="Arial"/>
              </a:rPr>
              <a:t>The RGP is designed to increase the supply of affordable rental housing. </a:t>
            </a:r>
            <a:endParaRPr lang="en-US" altLang="en-US" sz="2400" dirty="0">
              <a:solidFill>
                <a:srgbClr val="6A6A6A"/>
              </a:solidFill>
              <a:latin typeface="Arial" panose="020B0604020202020204" pitchFamily="34" charset="0"/>
            </a:endParaRPr>
          </a:p>
        </p:txBody>
      </p:sp>
      <p:pic>
        <p:nvPicPr>
          <p:cNvPr id="6" name="Picture 5" descr="A large brick building&#10;&#10;Description automatically generated">
            <a:extLst>
              <a:ext uri="{FF2B5EF4-FFF2-40B4-BE49-F238E27FC236}">
                <a16:creationId xmlns:a16="http://schemas.microsoft.com/office/drawing/2014/main" id="{9E7C18C2-BE54-4EDB-8447-104251BEA6E2}"/>
              </a:ext>
            </a:extLst>
          </p:cNvPr>
          <p:cNvPicPr>
            <a:picLocks noChangeAspect="1"/>
          </p:cNvPicPr>
          <p:nvPr/>
        </p:nvPicPr>
        <p:blipFill rotWithShape="1">
          <a:blip r:embed="rId3">
            <a:extLst>
              <a:ext uri="{28A0092B-C50C-407E-A947-70E740481C1C}">
                <a14:useLocalDpi xmlns:a14="http://schemas.microsoft.com/office/drawing/2010/main" val="0"/>
              </a:ext>
            </a:extLst>
          </a:blip>
          <a:srcRect l="27666" r="6457" b="17629"/>
          <a:stretch/>
        </p:blipFill>
        <p:spPr>
          <a:xfrm>
            <a:off x="4795261" y="1761602"/>
            <a:ext cx="3779571" cy="3544345"/>
          </a:xfrm>
          <a:prstGeom prst="rect">
            <a:avLst/>
          </a:prstGeom>
        </p:spPr>
      </p:pic>
      <p:pic>
        <p:nvPicPr>
          <p:cNvPr id="5" name="Picture 4" descr="A tall building&#10;&#10;Description automatically generated">
            <a:extLst>
              <a:ext uri="{FF2B5EF4-FFF2-40B4-BE49-F238E27FC236}">
                <a16:creationId xmlns:a16="http://schemas.microsoft.com/office/drawing/2014/main" id="{064F97D8-B25D-49BD-80CD-7250BC3B77E0}"/>
              </a:ext>
            </a:extLst>
          </p:cNvPr>
          <p:cNvPicPr>
            <a:picLocks noChangeAspect="1"/>
          </p:cNvPicPr>
          <p:nvPr/>
        </p:nvPicPr>
        <p:blipFill rotWithShape="1">
          <a:blip r:embed="rId4">
            <a:extLst>
              <a:ext uri="{28A0092B-C50C-407E-A947-70E740481C1C}">
                <a14:useLocalDpi xmlns:a14="http://schemas.microsoft.com/office/drawing/2010/main" val="0"/>
              </a:ext>
            </a:extLst>
          </a:blip>
          <a:srcRect t="-134" b="1721"/>
          <a:stretch/>
        </p:blipFill>
        <p:spPr>
          <a:xfrm>
            <a:off x="8642569" y="1761602"/>
            <a:ext cx="2721184" cy="3545660"/>
          </a:xfrm>
          <a:prstGeom prst="rect">
            <a:avLst/>
          </a:prstGeom>
        </p:spPr>
      </p:pic>
      <p:pic>
        <p:nvPicPr>
          <p:cNvPr id="3" name="Picture 3" descr="Text&#10;&#10;Description automatically generated">
            <a:extLst>
              <a:ext uri="{FF2B5EF4-FFF2-40B4-BE49-F238E27FC236}">
                <a16:creationId xmlns:a16="http://schemas.microsoft.com/office/drawing/2014/main" id="{E4BCF149-B1F8-4914-A25C-7513094664CF}"/>
              </a:ext>
            </a:extLst>
          </p:cNvPr>
          <p:cNvPicPr>
            <a:picLocks noChangeAspect="1"/>
          </p:cNvPicPr>
          <p:nvPr/>
        </p:nvPicPr>
        <p:blipFill>
          <a:blip r:embed="rId5"/>
          <a:stretch>
            <a:fillRect/>
          </a:stretch>
        </p:blipFill>
        <p:spPr>
          <a:xfrm>
            <a:off x="9953625" y="6174239"/>
            <a:ext cx="1590675" cy="472171"/>
          </a:xfrm>
          <a:prstGeom prst="rect">
            <a:avLst/>
          </a:prstGeom>
        </p:spPr>
      </p:pic>
    </p:spTree>
    <p:extLst>
      <p:ext uri="{BB962C8B-B14F-4D97-AF65-F5344CB8AC3E}">
        <p14:creationId xmlns:p14="http://schemas.microsoft.com/office/powerpoint/2010/main" val="139059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a:solidFill>
                  <a:srgbClr val="005D83"/>
                </a:solidFill>
                <a:latin typeface="Arial"/>
                <a:cs typeface="Arial"/>
              </a:rPr>
              <a:t>For-Sale Development Program </a:t>
            </a: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10B1FB-3620-4A88-83B3-D724A74E260E}"/>
              </a:ext>
            </a:extLst>
          </p:cNvPr>
          <p:cNvSpPr/>
          <p:nvPr/>
        </p:nvSpPr>
        <p:spPr>
          <a:xfrm>
            <a:off x="838200" y="1613372"/>
            <a:ext cx="4318262" cy="4154984"/>
          </a:xfrm>
          <a:prstGeom prst="rect">
            <a:avLst/>
          </a:prstGeom>
        </p:spPr>
        <p:txBody>
          <a:bodyPr wrap="square" lIns="91440" tIns="45720" rIns="91440" bIns="45720" anchor="t">
            <a:spAutoFit/>
          </a:bodyPr>
          <a:lstStyle/>
          <a:p>
            <a:r>
              <a:rPr lang="en-US" sz="2400" dirty="0">
                <a:solidFill>
                  <a:srgbClr val="6A6A6A"/>
                </a:solidFill>
                <a:latin typeface="Arial"/>
                <a:cs typeface="Arial"/>
              </a:rPr>
              <a:t>The </a:t>
            </a:r>
            <a:r>
              <a:rPr lang="en-US" sz="2400" b="1" dirty="0">
                <a:solidFill>
                  <a:srgbClr val="0094D3"/>
                </a:solidFill>
                <a:latin typeface="Arial"/>
                <a:cs typeface="Arial"/>
              </a:rPr>
              <a:t>For-Sale Development Program</a:t>
            </a:r>
            <a:r>
              <a:rPr lang="en-US" sz="2400" b="1" dirty="0">
                <a:solidFill>
                  <a:srgbClr val="6A6A6A"/>
                </a:solidFill>
                <a:latin typeface="Arial"/>
                <a:cs typeface="Arial"/>
              </a:rPr>
              <a:t> </a:t>
            </a:r>
            <a:r>
              <a:rPr lang="en-US" sz="2400" dirty="0">
                <a:solidFill>
                  <a:srgbClr val="6A6A6A"/>
                </a:solidFill>
                <a:latin typeface="Arial"/>
                <a:cs typeface="Arial"/>
              </a:rPr>
              <a:t>(FSDP)</a:t>
            </a:r>
            <a:r>
              <a:rPr lang="en-US" sz="2400" b="1" dirty="0">
                <a:solidFill>
                  <a:srgbClr val="6A6A6A"/>
                </a:solidFill>
                <a:latin typeface="Arial"/>
                <a:cs typeface="Arial"/>
              </a:rPr>
              <a:t> </a:t>
            </a:r>
            <a:r>
              <a:rPr lang="en-US" sz="2400" dirty="0">
                <a:solidFill>
                  <a:srgbClr val="6A6A6A"/>
                </a:solidFill>
                <a:latin typeface="Arial"/>
                <a:cs typeface="Arial"/>
              </a:rPr>
              <a:t>provides low interest rate construction financing and/or grants for the purpose of increasing the supply of affordable housing for homeownership and to eliminate substandard housing by ensuring compliance with applicable codes and standards.</a:t>
            </a:r>
          </a:p>
        </p:txBody>
      </p:sp>
      <p:pic>
        <p:nvPicPr>
          <p:cNvPr id="9" name="Picture 8" descr="A car parked in front of a house&#10;&#10;Description generated with very high confidence">
            <a:extLst>
              <a:ext uri="{FF2B5EF4-FFF2-40B4-BE49-F238E27FC236}">
                <a16:creationId xmlns:a16="http://schemas.microsoft.com/office/drawing/2014/main" id="{F4E5314B-F1CF-4784-912B-3B980FBEFC5C}"/>
              </a:ext>
            </a:extLst>
          </p:cNvPr>
          <p:cNvPicPr>
            <a:picLocks noChangeAspect="1"/>
          </p:cNvPicPr>
          <p:nvPr/>
        </p:nvPicPr>
        <p:blipFill rotWithShape="1">
          <a:blip r:embed="rId3"/>
          <a:srcRect l="8659" t="17153" r="25696"/>
          <a:stretch/>
        </p:blipFill>
        <p:spPr>
          <a:xfrm>
            <a:off x="5985862" y="1610383"/>
            <a:ext cx="5367938" cy="4276293"/>
          </a:xfrm>
          <a:prstGeom prst="rect">
            <a:avLst/>
          </a:prstGeom>
        </p:spPr>
      </p:pic>
      <p:pic>
        <p:nvPicPr>
          <p:cNvPr id="3" name="Picture 3" descr="Text&#10;&#10;Description automatically generated">
            <a:extLst>
              <a:ext uri="{FF2B5EF4-FFF2-40B4-BE49-F238E27FC236}">
                <a16:creationId xmlns:a16="http://schemas.microsoft.com/office/drawing/2014/main" id="{3FD366CB-40A3-459E-BD11-8193E749B804}"/>
              </a:ext>
            </a:extLst>
          </p:cNvPr>
          <p:cNvPicPr>
            <a:picLocks noChangeAspect="1"/>
          </p:cNvPicPr>
          <p:nvPr/>
        </p:nvPicPr>
        <p:blipFill>
          <a:blip r:embed="rId4"/>
          <a:stretch>
            <a:fillRect/>
          </a:stretch>
        </p:blipFill>
        <p:spPr>
          <a:xfrm>
            <a:off x="9953625" y="6174239"/>
            <a:ext cx="1590675" cy="472171"/>
          </a:xfrm>
          <a:prstGeom prst="rect">
            <a:avLst/>
          </a:prstGeom>
        </p:spPr>
      </p:pic>
    </p:spTree>
    <p:extLst>
      <p:ext uri="{BB962C8B-B14F-4D97-AF65-F5344CB8AC3E}">
        <p14:creationId xmlns:p14="http://schemas.microsoft.com/office/powerpoint/2010/main" val="320856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13DE5A6-5992-44A9-B34B-302ADF68940C}"/>
              </a:ext>
            </a:extLst>
          </p:cNvPr>
          <p:cNvPicPr>
            <a:picLocks noChangeAspect="1"/>
          </p:cNvPicPr>
          <p:nvPr/>
        </p:nvPicPr>
        <p:blipFill>
          <a:blip r:embed="rId3"/>
          <a:stretch>
            <a:fillRect/>
          </a:stretch>
        </p:blipFill>
        <p:spPr>
          <a:xfrm>
            <a:off x="-1" y="3628"/>
            <a:ext cx="12192001" cy="6854371"/>
          </a:xfrm>
          <a:prstGeom prst="rect">
            <a:avLst/>
          </a:prstGeom>
        </p:spPr>
      </p:pic>
      <p:sp>
        <p:nvSpPr>
          <p:cNvPr id="8" name="Rectangle 7">
            <a:extLst>
              <a:ext uri="{FF2B5EF4-FFF2-40B4-BE49-F238E27FC236}">
                <a16:creationId xmlns:a16="http://schemas.microsoft.com/office/drawing/2014/main" id="{C294C22F-062A-4976-B960-33A6A57841B6}"/>
              </a:ext>
            </a:extLst>
          </p:cNvPr>
          <p:cNvSpPr/>
          <p:nvPr/>
        </p:nvSpPr>
        <p:spPr>
          <a:xfrm>
            <a:off x="851018" y="1280914"/>
            <a:ext cx="10489963" cy="2344058"/>
          </a:xfrm>
          <a:prstGeom prst="rect">
            <a:avLst/>
          </a:prstGeom>
          <a:solidFill>
            <a:srgbClr val="FFFFFF">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2B03A-B250-4022-9AEA-41A64A1F9927}"/>
              </a:ext>
            </a:extLst>
          </p:cNvPr>
          <p:cNvSpPr>
            <a:spLocks noGrp="1"/>
          </p:cNvSpPr>
          <p:nvPr>
            <p:ph type="ctrTitle"/>
          </p:nvPr>
        </p:nvSpPr>
        <p:spPr>
          <a:xfrm>
            <a:off x="914399" y="1738966"/>
            <a:ext cx="10363200" cy="1097252"/>
          </a:xfrm>
        </p:spPr>
        <p:txBody>
          <a:bodyPr>
            <a:noAutofit/>
          </a:bodyPr>
          <a:lstStyle/>
          <a:p>
            <a:r>
              <a:rPr lang="en-US" sz="4400" b="1" dirty="0">
                <a:solidFill>
                  <a:srgbClr val="005D83"/>
                </a:solidFill>
                <a:latin typeface="Arial"/>
                <a:cs typeface="Arial"/>
              </a:rPr>
              <a:t>Other URA Housing Programs</a:t>
            </a:r>
          </a:p>
        </p:txBody>
      </p:sp>
    </p:spTree>
    <p:extLst>
      <p:ext uri="{BB962C8B-B14F-4D97-AF65-F5344CB8AC3E}">
        <p14:creationId xmlns:p14="http://schemas.microsoft.com/office/powerpoint/2010/main" val="249743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dirty="0" err="1">
                <a:solidFill>
                  <a:srgbClr val="005D83"/>
                </a:solidFill>
                <a:latin typeface="Arial"/>
                <a:cs typeface="Arial"/>
              </a:rPr>
              <a:t>OwnPGH</a:t>
            </a:r>
            <a:r>
              <a:rPr lang="en-US" sz="4000" b="1" dirty="0">
                <a:solidFill>
                  <a:srgbClr val="005D83"/>
                </a:solidFill>
                <a:latin typeface="Arial"/>
                <a:cs typeface="Arial"/>
              </a:rPr>
              <a:t> Homeownership Program</a:t>
            </a: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6BCB943-3F74-4017-881D-34CF3790590B}"/>
              </a:ext>
            </a:extLst>
          </p:cNvPr>
          <p:cNvSpPr/>
          <p:nvPr/>
        </p:nvSpPr>
        <p:spPr>
          <a:xfrm>
            <a:off x="838200" y="1496144"/>
            <a:ext cx="7217472" cy="1569660"/>
          </a:xfrm>
          <a:prstGeom prst="rect">
            <a:avLst/>
          </a:prstGeom>
        </p:spPr>
        <p:txBody>
          <a:bodyPr wrap="square" lIns="91440" tIns="45720" rIns="91440" bIns="45720" anchor="t">
            <a:spAutoFit/>
          </a:bodyPr>
          <a:lstStyle/>
          <a:p>
            <a:pPr algn="l"/>
            <a:r>
              <a:rPr lang="en-US" sz="2400" b="0" i="0" dirty="0">
                <a:solidFill>
                  <a:srgbClr val="6D6D6D"/>
                </a:solidFill>
                <a:effectLst/>
                <a:latin typeface="Arial" panose="020B0604020202020204" pitchFamily="34" charset="0"/>
                <a:cs typeface="Arial" panose="020B0604020202020204" pitchFamily="34" charset="0"/>
              </a:rPr>
              <a:t>The </a:t>
            </a:r>
            <a:r>
              <a:rPr lang="en-US" sz="2400" b="1" i="0" dirty="0" err="1">
                <a:solidFill>
                  <a:srgbClr val="0094D3"/>
                </a:solidFill>
                <a:effectLst/>
                <a:latin typeface="Arial" panose="020B0604020202020204" pitchFamily="34" charset="0"/>
                <a:cs typeface="Arial" panose="020B0604020202020204" pitchFamily="34" charset="0"/>
              </a:rPr>
              <a:t>OwnPGH</a:t>
            </a:r>
            <a:r>
              <a:rPr lang="en-US" sz="2400" b="1" i="0" dirty="0">
                <a:solidFill>
                  <a:srgbClr val="0094D3"/>
                </a:solidFill>
                <a:effectLst/>
                <a:latin typeface="Arial" panose="020B0604020202020204" pitchFamily="34" charset="0"/>
                <a:cs typeface="Arial" panose="020B0604020202020204" pitchFamily="34" charset="0"/>
              </a:rPr>
              <a:t> Homeownership Program </a:t>
            </a:r>
            <a:r>
              <a:rPr lang="en-US" sz="2400" b="0" i="0" dirty="0">
                <a:solidFill>
                  <a:srgbClr val="6D6D6D"/>
                </a:solidFill>
                <a:effectLst/>
                <a:latin typeface="Arial" panose="020B0604020202020204" pitchFamily="34" charset="0"/>
                <a:cs typeface="Arial" panose="020B0604020202020204" pitchFamily="34" charset="0"/>
              </a:rPr>
              <a:t>(</a:t>
            </a:r>
            <a:r>
              <a:rPr lang="en-US" sz="2400" b="0" i="0" dirty="0" err="1">
                <a:solidFill>
                  <a:srgbClr val="6D6D6D"/>
                </a:solidFill>
                <a:effectLst/>
                <a:latin typeface="Arial" panose="020B0604020202020204" pitchFamily="34" charset="0"/>
                <a:cs typeface="Arial" panose="020B0604020202020204" pitchFamily="34" charset="0"/>
              </a:rPr>
              <a:t>OwnPGH</a:t>
            </a:r>
            <a:r>
              <a:rPr lang="en-US" sz="2400" b="0" i="0" dirty="0">
                <a:solidFill>
                  <a:srgbClr val="6D6D6D"/>
                </a:solidFill>
                <a:effectLst/>
                <a:latin typeface="Arial" panose="020B0604020202020204" pitchFamily="34" charset="0"/>
                <a:cs typeface="Arial" panose="020B0604020202020204" pitchFamily="34" charset="0"/>
              </a:rPr>
              <a:t>) provides up to $90,000 to first-time homebuyers seeking to purchase a home within the City of Pittsburgh.</a:t>
            </a:r>
          </a:p>
        </p:txBody>
      </p:sp>
      <p:graphicFrame>
        <p:nvGraphicFramePr>
          <p:cNvPr id="10" name="Table 9">
            <a:extLst>
              <a:ext uri="{FF2B5EF4-FFF2-40B4-BE49-F238E27FC236}">
                <a16:creationId xmlns:a16="http://schemas.microsoft.com/office/drawing/2014/main" id="{4C7D0095-10CA-4674-A994-FBF498F64B59}"/>
              </a:ext>
            </a:extLst>
          </p:cNvPr>
          <p:cNvGraphicFramePr>
            <a:graphicFrameLocks noGrp="1"/>
          </p:cNvGraphicFramePr>
          <p:nvPr/>
        </p:nvGraphicFramePr>
        <p:xfrm>
          <a:off x="885406" y="3220843"/>
          <a:ext cx="7123059" cy="3252606"/>
        </p:xfrm>
        <a:graphic>
          <a:graphicData uri="http://schemas.openxmlformats.org/drawingml/2006/table">
            <a:tbl>
              <a:tblPr firstRow="1" firstCol="1" bandRow="1"/>
              <a:tblGrid>
                <a:gridCol w="1910113">
                  <a:extLst>
                    <a:ext uri="{9D8B030D-6E8A-4147-A177-3AD203B41FA5}">
                      <a16:colId xmlns:a16="http://schemas.microsoft.com/office/drawing/2014/main" val="2523114528"/>
                    </a:ext>
                  </a:extLst>
                </a:gridCol>
                <a:gridCol w="5212946">
                  <a:extLst>
                    <a:ext uri="{9D8B030D-6E8A-4147-A177-3AD203B41FA5}">
                      <a16:colId xmlns:a16="http://schemas.microsoft.com/office/drawing/2014/main" val="857541998"/>
                    </a:ext>
                  </a:extLst>
                </a:gridCol>
              </a:tblGrid>
              <a:tr h="606558">
                <a:tc gridSpan="2">
                  <a:txBody>
                    <a:bodyPr/>
                    <a:lstStyle/>
                    <a:p>
                      <a:pPr marL="0" marR="0" algn="ctr">
                        <a:lnSpc>
                          <a:spcPct val="107000"/>
                        </a:lnSpc>
                        <a:spcBef>
                          <a:spcPts val="0"/>
                        </a:spcBef>
                        <a:spcAft>
                          <a:spcPts val="0"/>
                        </a:spcAft>
                      </a:pPr>
                      <a:r>
                        <a:rPr lang="en-US" sz="1800" b="1" u="none" dirty="0" err="1">
                          <a:solidFill>
                            <a:schemeClr val="bg1"/>
                          </a:solidFill>
                          <a:effectLst/>
                          <a:latin typeface="Arial"/>
                          <a:ea typeface="Calibri" panose="020F0502020204030204" pitchFamily="34" charset="0"/>
                          <a:cs typeface="Calibri"/>
                        </a:rPr>
                        <a:t>OwnPGH</a:t>
                      </a:r>
                      <a:r>
                        <a:rPr lang="en-US" sz="1800" b="1" u="none" dirty="0">
                          <a:solidFill>
                            <a:schemeClr val="bg1"/>
                          </a:solidFill>
                          <a:effectLst/>
                          <a:latin typeface="Arial"/>
                          <a:ea typeface="Calibri" panose="020F0502020204030204" pitchFamily="34" charset="0"/>
                          <a:cs typeface="Calibri"/>
                        </a:rPr>
                        <a:t> Homeownership Program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D83"/>
                    </a:solidFill>
                  </a:tcPr>
                </a:tc>
                <a:tc hMerge="1">
                  <a:txBody>
                    <a:bodyPr/>
                    <a:lstStyle/>
                    <a:p>
                      <a:pPr marL="0" marR="0" algn="ctr">
                        <a:lnSpc>
                          <a:spcPct val="107000"/>
                        </a:lnSpc>
                        <a:spcBef>
                          <a:spcPts val="0"/>
                        </a:spcBef>
                        <a:spcAft>
                          <a:spcPts val="0"/>
                        </a:spcAft>
                      </a:pPr>
                      <a:endParaRPr lang="en-US" sz="1600" b="1" u="non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D83"/>
                    </a:solidFill>
                  </a:tcPr>
                </a:tc>
                <a:extLst>
                  <a:ext uri="{0D108BD9-81ED-4DB2-BD59-A6C34878D82A}">
                    <a16:rowId xmlns:a16="http://schemas.microsoft.com/office/drawing/2014/main" val="3156493095"/>
                  </a:ext>
                </a:extLst>
              </a:tr>
              <a:tr h="639629">
                <a:tc>
                  <a:txBody>
                    <a:bodyPr/>
                    <a:lstStyle/>
                    <a:p>
                      <a:pPr marL="0" lvl="0" indent="0" algn="ctr">
                        <a:lnSpc>
                          <a:spcPct val="107000"/>
                        </a:lnSpc>
                        <a:spcBef>
                          <a:spcPts val="0"/>
                        </a:spcBef>
                        <a:spcAft>
                          <a:spcPts val="0"/>
                        </a:spcAft>
                        <a:buFont typeface="Symbol" panose="05050102010706020507" pitchFamily="18" charset="2"/>
                        <a:buNone/>
                      </a:pPr>
                      <a:r>
                        <a:rPr lang="en-US" sz="1600" b="1" dirty="0">
                          <a:solidFill>
                            <a:schemeClr val="tx1"/>
                          </a:solidFill>
                          <a:effectLst/>
                          <a:latin typeface="Arial"/>
                          <a:cs typeface="Times New Roman"/>
                        </a:rPr>
                        <a:t>Funding Amount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ea typeface="Times New Roman" panose="02020603050405020304" pitchFamily="18" charset="0"/>
                          <a:cs typeface="Calibri"/>
                        </a:rPr>
                        <a:t>Up to $50,000 Grant</a:t>
                      </a:r>
                    </a:p>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cs typeface="Calibri"/>
                        </a:rPr>
                        <a:t>Up to $40,000 Loan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7728097"/>
                  </a:ext>
                </a:extLst>
              </a:tr>
              <a:tr h="885640">
                <a:tc>
                  <a:txBody>
                    <a:bodyPr/>
                    <a:lstStyle/>
                    <a:p>
                      <a:pPr marL="0" lvl="0" indent="0" algn="ctr">
                        <a:lnSpc>
                          <a:spcPct val="107000"/>
                        </a:lnSpc>
                        <a:spcBef>
                          <a:spcPts val="0"/>
                        </a:spcBef>
                        <a:spcAft>
                          <a:spcPts val="0"/>
                        </a:spcAft>
                        <a:buFont typeface="Arial" panose="020B0604020202020204" pitchFamily="34" charset="0"/>
                        <a:buNone/>
                      </a:pPr>
                      <a:r>
                        <a:rPr lang="en-US" sz="1600" b="1" dirty="0">
                          <a:solidFill>
                            <a:schemeClr val="tx1"/>
                          </a:solidFill>
                          <a:effectLst/>
                          <a:latin typeface="Arial"/>
                          <a:cs typeface="Times New Roman"/>
                        </a:rPr>
                        <a:t>Funding Terms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ea typeface="Times New Roman" panose="02020603050405020304" pitchFamily="18" charset="0"/>
                          <a:cs typeface="Calibri"/>
                        </a:rPr>
                        <a:t>80% AMI or below</a:t>
                      </a:r>
                    </a:p>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cs typeface="Calibri"/>
                        </a:rPr>
                        <a:t>0% interest, 10-year forgivable loan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89909123"/>
                  </a:ext>
                </a:extLst>
              </a:tr>
              <a:tr h="1120779">
                <a:tc>
                  <a:txBody>
                    <a:bodyPr/>
                    <a:lstStyle/>
                    <a:p>
                      <a:pPr marL="0" lvl="0" indent="0" algn="ctr">
                        <a:lnSpc>
                          <a:spcPct val="107000"/>
                        </a:lnSpc>
                        <a:spcBef>
                          <a:spcPts val="0"/>
                        </a:spcBef>
                        <a:spcAft>
                          <a:spcPts val="0"/>
                        </a:spcAft>
                        <a:buFont typeface="Symbol" panose="05050102010706020507" pitchFamily="18" charset="2"/>
                        <a:buNone/>
                      </a:pPr>
                      <a:r>
                        <a:rPr lang="en-US" sz="1600" b="1" dirty="0">
                          <a:solidFill>
                            <a:schemeClr val="tx1"/>
                          </a:solidFill>
                          <a:effectLst/>
                          <a:latin typeface="Arial"/>
                          <a:cs typeface="Times New Roman"/>
                        </a:rPr>
                        <a:t>Requirements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ea typeface="Times New Roman" panose="02020603050405020304" pitchFamily="18" charset="0"/>
                          <a:cs typeface="Calibri"/>
                        </a:rPr>
                        <a:t>Must be pre-qualify for home loan through one of three bank partners (First Commonwealth Bank, SSB Bank, Dollar Bank</a:t>
                      </a:r>
                    </a:p>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cs typeface="Calibri"/>
                        </a:rPr>
                        <a:t>Would like to own a property in the City of Pittsburgh</a:t>
                      </a:r>
                      <a:endParaRPr lang="en-US" sz="1600" dirty="0">
                        <a:solidFill>
                          <a:schemeClr val="tx1"/>
                        </a:solidFill>
                        <a:effectLst/>
                        <a:latin typeface="Arial"/>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4943465"/>
                  </a:ext>
                </a:extLst>
              </a:tr>
            </a:tbl>
          </a:graphicData>
        </a:graphic>
      </p:graphicFrame>
      <p:pic>
        <p:nvPicPr>
          <p:cNvPr id="9" name="Picture 8">
            <a:extLst>
              <a:ext uri="{FF2B5EF4-FFF2-40B4-BE49-F238E27FC236}">
                <a16:creationId xmlns:a16="http://schemas.microsoft.com/office/drawing/2014/main" id="{05AB6792-8CDC-EE13-F60F-8A850D4518AA}"/>
              </a:ext>
            </a:extLst>
          </p:cNvPr>
          <p:cNvPicPr>
            <a:picLocks noChangeAspect="1"/>
          </p:cNvPicPr>
          <p:nvPr/>
        </p:nvPicPr>
        <p:blipFill>
          <a:blip r:embed="rId3"/>
          <a:stretch>
            <a:fillRect/>
          </a:stretch>
        </p:blipFill>
        <p:spPr>
          <a:xfrm>
            <a:off x="8376571" y="1921411"/>
            <a:ext cx="2498501" cy="843064"/>
          </a:xfrm>
          <a:prstGeom prst="rect">
            <a:avLst/>
          </a:prstGeom>
        </p:spPr>
      </p:pic>
      <p:pic>
        <p:nvPicPr>
          <p:cNvPr id="13" name="Picture 12">
            <a:extLst>
              <a:ext uri="{FF2B5EF4-FFF2-40B4-BE49-F238E27FC236}">
                <a16:creationId xmlns:a16="http://schemas.microsoft.com/office/drawing/2014/main" id="{6E6E4AF2-E7FE-2B20-4AB5-D489582D6791}"/>
              </a:ext>
            </a:extLst>
          </p:cNvPr>
          <p:cNvPicPr>
            <a:picLocks noChangeAspect="1"/>
          </p:cNvPicPr>
          <p:nvPr/>
        </p:nvPicPr>
        <p:blipFill>
          <a:blip r:embed="rId4"/>
          <a:stretch>
            <a:fillRect/>
          </a:stretch>
        </p:blipFill>
        <p:spPr>
          <a:xfrm>
            <a:off x="8055672" y="3374422"/>
            <a:ext cx="4012788" cy="1347610"/>
          </a:xfrm>
          <a:prstGeom prst="rect">
            <a:avLst/>
          </a:prstGeom>
        </p:spPr>
      </p:pic>
      <p:pic>
        <p:nvPicPr>
          <p:cNvPr id="15" name="Picture 14">
            <a:extLst>
              <a:ext uri="{FF2B5EF4-FFF2-40B4-BE49-F238E27FC236}">
                <a16:creationId xmlns:a16="http://schemas.microsoft.com/office/drawing/2014/main" id="{AF356DF8-C901-AB58-0D03-625E74508473}"/>
              </a:ext>
            </a:extLst>
          </p:cNvPr>
          <p:cNvPicPr>
            <a:picLocks noChangeAspect="1"/>
          </p:cNvPicPr>
          <p:nvPr/>
        </p:nvPicPr>
        <p:blipFill>
          <a:blip r:embed="rId5"/>
          <a:stretch>
            <a:fillRect/>
          </a:stretch>
        </p:blipFill>
        <p:spPr>
          <a:xfrm>
            <a:off x="8376571" y="5432304"/>
            <a:ext cx="2977229" cy="531300"/>
          </a:xfrm>
          <a:prstGeom prst="rect">
            <a:avLst/>
          </a:prstGeom>
        </p:spPr>
      </p:pic>
    </p:spTree>
    <p:extLst>
      <p:ext uri="{BB962C8B-B14F-4D97-AF65-F5344CB8AC3E}">
        <p14:creationId xmlns:p14="http://schemas.microsoft.com/office/powerpoint/2010/main" val="292461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5D2DB9B-AB4C-4803-8A2D-6B14844C0EDE}"/>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BA65C201-6F3F-49D5-9B17-E7059B7831CA}"/>
              </a:ext>
            </a:extLst>
          </p:cNvPr>
          <p:cNvSpPr txBox="1">
            <a:spLocks/>
          </p:cNvSpPr>
          <p:nvPr/>
        </p:nvSpPr>
        <p:spPr>
          <a:xfrm>
            <a:off x="791409" y="637487"/>
            <a:ext cx="11191462" cy="7538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005D83"/>
                </a:solidFill>
                <a:latin typeface="Arial" panose="020B0604020202020204" pitchFamily="34" charset="0"/>
                <a:cs typeface="Arial" panose="020B0604020202020204" pitchFamily="34" charset="0"/>
              </a:rPr>
              <a:t>Home Accessibility Program for Independence (HAPI)</a:t>
            </a:r>
          </a:p>
        </p:txBody>
      </p:sp>
      <p:sp>
        <p:nvSpPr>
          <p:cNvPr id="5" name="TextBox 4">
            <a:extLst>
              <a:ext uri="{FF2B5EF4-FFF2-40B4-BE49-F238E27FC236}">
                <a16:creationId xmlns:a16="http://schemas.microsoft.com/office/drawing/2014/main" id="{8DB1DE08-F749-4826-B594-35F54E185294}"/>
              </a:ext>
            </a:extLst>
          </p:cNvPr>
          <p:cNvSpPr txBox="1"/>
          <p:nvPr/>
        </p:nvSpPr>
        <p:spPr>
          <a:xfrm>
            <a:off x="791410" y="1631689"/>
            <a:ext cx="6693472" cy="3724096"/>
          </a:xfrm>
          <a:prstGeom prst="rect">
            <a:avLst/>
          </a:prstGeom>
          <a:noFill/>
        </p:spPr>
        <p:txBody>
          <a:bodyPr wrap="square">
            <a:spAutoFit/>
          </a:bodyPr>
          <a:lstStyle/>
          <a:p>
            <a:r>
              <a:rPr lang="en-US" sz="2000" dirty="0">
                <a:solidFill>
                  <a:srgbClr val="58585A"/>
                </a:solidFill>
                <a:latin typeface="Arial" panose="020B0604020202020204" pitchFamily="34" charset="0"/>
                <a:cs typeface="Arial" panose="020B0604020202020204" pitchFamily="34" charset="0"/>
              </a:rPr>
              <a:t>The </a:t>
            </a:r>
            <a:r>
              <a:rPr lang="en-US" sz="2000" b="1" dirty="0">
                <a:solidFill>
                  <a:srgbClr val="1294D3"/>
                </a:solidFill>
                <a:latin typeface="Arial" panose="020B0604020202020204" pitchFamily="34" charset="0"/>
                <a:cs typeface="Arial" panose="020B0604020202020204" pitchFamily="34" charset="0"/>
              </a:rPr>
              <a:t>Home Accessibility Program for Independence </a:t>
            </a:r>
            <a:r>
              <a:rPr lang="en-US" sz="2000" dirty="0">
                <a:solidFill>
                  <a:srgbClr val="58585A"/>
                </a:solidFill>
                <a:latin typeface="Arial" panose="020B0604020202020204" pitchFamily="34" charset="0"/>
                <a:cs typeface="Arial" panose="020B0604020202020204" pitchFamily="34" charset="0"/>
              </a:rPr>
              <a:t>(HAPI) is a grant program </a:t>
            </a:r>
            <a:r>
              <a:rPr lang="en-US" sz="2000">
                <a:solidFill>
                  <a:srgbClr val="58585A"/>
                </a:solidFill>
                <a:latin typeface="Arial" panose="020B0604020202020204" pitchFamily="34" charset="0"/>
                <a:cs typeface="Arial" panose="020B0604020202020204" pitchFamily="34" charset="0"/>
              </a:rPr>
              <a:t>up to $15,000 </a:t>
            </a:r>
            <a:r>
              <a:rPr lang="en-US" sz="2000" dirty="0">
                <a:solidFill>
                  <a:srgbClr val="58585A"/>
                </a:solidFill>
                <a:latin typeface="Arial" panose="020B0604020202020204" pitchFamily="34" charset="0"/>
                <a:cs typeface="Arial" panose="020B0604020202020204" pitchFamily="34" charset="0"/>
              </a:rPr>
              <a:t>to assist eligible homeowners and landlords to construct accessibility modifications to their homes.</a:t>
            </a:r>
          </a:p>
          <a:p>
            <a:endParaRPr lang="en-US" sz="2000" dirty="0">
              <a:solidFill>
                <a:srgbClr val="58585A"/>
              </a:solidFill>
              <a:latin typeface="Arial" panose="020B0604020202020204" pitchFamily="34" charset="0"/>
              <a:cs typeface="Arial" panose="020B0604020202020204" pitchFamily="34" charset="0"/>
            </a:endParaRPr>
          </a:p>
          <a:p>
            <a:endParaRPr lang="en-US" sz="2000" dirty="0">
              <a:solidFill>
                <a:srgbClr val="58585A"/>
              </a:solidFill>
              <a:latin typeface="Arial" panose="020B0604020202020204" pitchFamily="34" charset="0"/>
              <a:cs typeface="Arial" panose="020B0604020202020204" pitchFamily="34" charset="0"/>
            </a:endParaRPr>
          </a:p>
          <a:p>
            <a:r>
              <a:rPr lang="en-US" sz="2000" dirty="0">
                <a:solidFill>
                  <a:srgbClr val="58585A"/>
                </a:solidFill>
                <a:latin typeface="Arial" panose="020B0604020202020204" pitchFamily="34" charset="0"/>
                <a:cs typeface="Arial" panose="020B0604020202020204" pitchFamily="34" charset="0"/>
              </a:rPr>
              <a:t>Accessible modifications include but are not limited to:</a:t>
            </a:r>
          </a:p>
          <a:p>
            <a:endParaRPr lang="en-US" sz="2400" dirty="0">
              <a:solidFill>
                <a:srgbClr val="58585A"/>
              </a:solidFill>
              <a:latin typeface="Arial" panose="020B0604020202020204" pitchFamily="34" charset="0"/>
              <a:cs typeface="Arial" panose="020B0604020202020204" pitchFamily="34" charset="0"/>
            </a:endParaRPr>
          </a:p>
          <a:p>
            <a:endParaRPr lang="en-US" sz="2400" dirty="0">
              <a:solidFill>
                <a:srgbClr val="58585A"/>
              </a:solidFill>
              <a:latin typeface="Arial" panose="020B0604020202020204" pitchFamily="34" charset="0"/>
              <a:cs typeface="Arial" panose="020B0604020202020204" pitchFamily="34" charset="0"/>
            </a:endParaRPr>
          </a:p>
          <a:p>
            <a:endParaRPr lang="en-US" sz="2400" dirty="0">
              <a:solidFill>
                <a:srgbClr val="58585A"/>
              </a:solidFill>
              <a:latin typeface="Arial" panose="020B0604020202020204" pitchFamily="34" charset="0"/>
              <a:cs typeface="Arial" panose="020B0604020202020204" pitchFamily="34" charset="0"/>
            </a:endParaRPr>
          </a:p>
          <a:p>
            <a:endParaRPr lang="en-US" sz="2400" dirty="0">
              <a:solidFill>
                <a:srgbClr val="58585A"/>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14F9F9-0C32-4FF6-843C-A02237741987}"/>
              </a:ext>
            </a:extLst>
          </p:cNvPr>
          <p:cNvSpPr txBox="1"/>
          <p:nvPr/>
        </p:nvSpPr>
        <p:spPr>
          <a:xfrm>
            <a:off x="951493" y="4016956"/>
            <a:ext cx="6373305" cy="2123658"/>
          </a:xfrm>
          <a:prstGeom prst="rect">
            <a:avLst/>
          </a:prstGeom>
          <a:noFill/>
        </p:spPr>
        <p:txBody>
          <a:bodyPr wrap="square" numCol="2">
            <a:spAutoFit/>
          </a:bodyPr>
          <a:lstStyle/>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Exterior Ramps</a:t>
            </a:r>
          </a:p>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Chair Gliders or Lifts</a:t>
            </a:r>
          </a:p>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Door Widening</a:t>
            </a:r>
          </a:p>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Bathroom Modifications</a:t>
            </a:r>
          </a:p>
          <a:p>
            <a:pPr marL="342900" indent="-342900">
              <a:buFont typeface="Arial" panose="020B0604020202020204" pitchFamily="34" charset="0"/>
              <a:buChar char="•"/>
            </a:pPr>
            <a:endParaRPr lang="en-US" sz="1600" dirty="0">
              <a:solidFill>
                <a:srgbClr val="58585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dirty="0">
              <a:solidFill>
                <a:srgbClr val="58585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dirty="0">
              <a:solidFill>
                <a:srgbClr val="58585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dirty="0">
              <a:solidFill>
                <a:srgbClr val="58585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Lowering Kitchen Counters</a:t>
            </a:r>
          </a:p>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Sliding Shelves</a:t>
            </a:r>
          </a:p>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Visual Door Bells</a:t>
            </a:r>
          </a:p>
          <a:p>
            <a:pPr marL="342900" indent="-342900">
              <a:buFont typeface="Arial" panose="020B0604020202020204" pitchFamily="34" charset="0"/>
              <a:buChar char="•"/>
            </a:pPr>
            <a:r>
              <a:rPr lang="en-US" sz="1600" dirty="0">
                <a:solidFill>
                  <a:srgbClr val="58585A"/>
                </a:solidFill>
                <a:latin typeface="Arial" panose="020B0604020202020204" pitchFamily="34" charset="0"/>
                <a:cs typeface="Arial" panose="020B0604020202020204" pitchFamily="34" charset="0"/>
              </a:rPr>
              <a:t>Visual Phone Signalers</a:t>
            </a:r>
          </a:p>
        </p:txBody>
      </p:sp>
      <p:pic>
        <p:nvPicPr>
          <p:cNvPr id="8" name="Picture 7" descr="URA_Logo_mark.eps">
            <a:extLst>
              <a:ext uri="{FF2B5EF4-FFF2-40B4-BE49-F238E27FC236}">
                <a16:creationId xmlns:a16="http://schemas.microsoft.com/office/drawing/2014/main" id="{7956D6EA-1052-4C9D-B57A-D69FBC3CA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450" y="6378594"/>
            <a:ext cx="861273" cy="378851"/>
          </a:xfrm>
          <a:prstGeom prst="rect">
            <a:avLst/>
          </a:prstGeom>
        </p:spPr>
      </p:pic>
      <p:pic>
        <p:nvPicPr>
          <p:cNvPr id="6" name="Picture 5">
            <a:extLst>
              <a:ext uri="{FF2B5EF4-FFF2-40B4-BE49-F238E27FC236}">
                <a16:creationId xmlns:a16="http://schemas.microsoft.com/office/drawing/2014/main" id="{A8D8AAFB-7466-4FD3-933E-C231E7C43DA0}"/>
              </a:ext>
            </a:extLst>
          </p:cNvPr>
          <p:cNvPicPr>
            <a:picLocks noChangeAspect="1"/>
          </p:cNvPicPr>
          <p:nvPr/>
        </p:nvPicPr>
        <p:blipFill>
          <a:blip r:embed="rId4"/>
          <a:stretch>
            <a:fillRect/>
          </a:stretch>
        </p:blipFill>
        <p:spPr>
          <a:xfrm>
            <a:off x="7710720" y="2424941"/>
            <a:ext cx="4272151" cy="3184031"/>
          </a:xfrm>
          <a:prstGeom prst="rect">
            <a:avLst/>
          </a:prstGeom>
        </p:spPr>
      </p:pic>
    </p:spTree>
    <p:extLst>
      <p:ext uri="{BB962C8B-B14F-4D97-AF65-F5344CB8AC3E}">
        <p14:creationId xmlns:p14="http://schemas.microsoft.com/office/powerpoint/2010/main" val="126066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fontScale="90000"/>
          </a:bodyPr>
          <a:lstStyle/>
          <a:p>
            <a:pPr marL="0" indent="0">
              <a:buNone/>
            </a:pPr>
            <a:r>
              <a:rPr lang="en-US" sz="4000" b="1" dirty="0">
                <a:solidFill>
                  <a:srgbClr val="005D83"/>
                </a:solidFill>
                <a:latin typeface="Arial"/>
                <a:cs typeface="Arial"/>
              </a:rPr>
              <a:t>Public Survey: Pittsburgh Affordable Housing</a:t>
            </a: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339479C-C503-4CE5-9AEB-F48765508F66}"/>
              </a:ext>
            </a:extLst>
          </p:cNvPr>
          <p:cNvSpPr/>
          <p:nvPr/>
        </p:nvSpPr>
        <p:spPr>
          <a:xfrm>
            <a:off x="799659" y="1517413"/>
            <a:ext cx="10592682" cy="991041"/>
          </a:xfrm>
          <a:prstGeom prst="rect">
            <a:avLst/>
          </a:prstGeom>
        </p:spPr>
        <p:txBody>
          <a:bodyPr wrap="square" lIns="91440" tIns="45720" rIns="91440" bIns="45720" anchor="t">
            <a:spAutoFit/>
          </a:bodyPr>
          <a:lstStyle/>
          <a:p>
            <a:pPr>
              <a:lnSpc>
                <a:spcPct val="107000"/>
              </a:lnSpc>
            </a:pPr>
            <a:r>
              <a:rPr lang="en-US" sz="2800" b="1" i="0" dirty="0">
                <a:solidFill>
                  <a:srgbClr val="6A6A6A"/>
                </a:solidFill>
                <a:effectLst/>
                <a:latin typeface="Arial"/>
                <a:cs typeface="Arial"/>
              </a:rPr>
              <a:t>We want to hear from you on how these housing programs can best address the needs in your community!</a:t>
            </a:r>
            <a:endParaRPr lang="en-US" sz="2400" b="1" dirty="0">
              <a:solidFill>
                <a:srgbClr val="6A6A6A"/>
              </a:solidFill>
              <a:latin typeface="Arial"/>
              <a:cs typeface="Arial"/>
            </a:endParaRPr>
          </a:p>
        </p:txBody>
      </p:sp>
      <p:pic>
        <p:nvPicPr>
          <p:cNvPr id="3" name="Picture 3" descr="Text&#10;&#10;Description automatically generated">
            <a:extLst>
              <a:ext uri="{FF2B5EF4-FFF2-40B4-BE49-F238E27FC236}">
                <a16:creationId xmlns:a16="http://schemas.microsoft.com/office/drawing/2014/main" id="{4D71DE84-F1A2-46C9-809E-A5D02E6F7EE2}"/>
              </a:ext>
            </a:extLst>
          </p:cNvPr>
          <p:cNvPicPr>
            <a:picLocks noChangeAspect="1"/>
          </p:cNvPicPr>
          <p:nvPr/>
        </p:nvPicPr>
        <p:blipFill>
          <a:blip r:embed="rId3"/>
          <a:stretch>
            <a:fillRect/>
          </a:stretch>
        </p:blipFill>
        <p:spPr>
          <a:xfrm>
            <a:off x="9953625" y="6174239"/>
            <a:ext cx="1590675" cy="472171"/>
          </a:xfrm>
          <a:prstGeom prst="rect">
            <a:avLst/>
          </a:prstGeom>
        </p:spPr>
      </p:pic>
      <p:pic>
        <p:nvPicPr>
          <p:cNvPr id="4" name="Picture 4">
            <a:extLst>
              <a:ext uri="{FF2B5EF4-FFF2-40B4-BE49-F238E27FC236}">
                <a16:creationId xmlns:a16="http://schemas.microsoft.com/office/drawing/2014/main" id="{5E8458D9-B28F-4506-8ED3-4B3FA8DA5BEA}"/>
              </a:ext>
            </a:extLst>
          </p:cNvPr>
          <p:cNvPicPr>
            <a:picLocks noChangeAspect="1"/>
          </p:cNvPicPr>
          <p:nvPr/>
        </p:nvPicPr>
        <p:blipFill>
          <a:blip r:embed="rId4"/>
          <a:stretch>
            <a:fillRect/>
          </a:stretch>
        </p:blipFill>
        <p:spPr>
          <a:xfrm>
            <a:off x="838200" y="2858050"/>
            <a:ext cx="5002910" cy="3316189"/>
          </a:xfrm>
          <a:prstGeom prst="rect">
            <a:avLst/>
          </a:prstGeom>
        </p:spPr>
      </p:pic>
      <p:sp>
        <p:nvSpPr>
          <p:cNvPr id="5" name="Rectangle 4">
            <a:extLst>
              <a:ext uri="{FF2B5EF4-FFF2-40B4-BE49-F238E27FC236}">
                <a16:creationId xmlns:a16="http://schemas.microsoft.com/office/drawing/2014/main" id="{5E612261-776B-4E1B-87D6-5A598F070664}"/>
              </a:ext>
            </a:extLst>
          </p:cNvPr>
          <p:cNvSpPr/>
          <p:nvPr/>
        </p:nvSpPr>
        <p:spPr>
          <a:xfrm>
            <a:off x="5170317" y="2858050"/>
            <a:ext cx="7021683" cy="3316189"/>
          </a:xfrm>
          <a:prstGeom prst="rect">
            <a:avLst/>
          </a:prstGeom>
          <a:solidFill>
            <a:srgbClr val="AAE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1CE377-7C86-487A-9182-E02DFB15CE84}"/>
              </a:ext>
            </a:extLst>
          </p:cNvPr>
          <p:cNvSpPr txBox="1"/>
          <p:nvPr/>
        </p:nvSpPr>
        <p:spPr>
          <a:xfrm>
            <a:off x="5170316" y="2810598"/>
            <a:ext cx="7021683"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0094D3"/>
                </a:solidFill>
                <a:latin typeface="Arial"/>
                <a:cs typeface="Arial"/>
              </a:rPr>
              <a:t>Online:</a:t>
            </a:r>
          </a:p>
          <a:p>
            <a:r>
              <a:rPr lang="en-US" sz="2400" b="1" i="1" dirty="0">
                <a:solidFill>
                  <a:srgbClr val="6D6D6D"/>
                </a:solidFill>
                <a:latin typeface="Arial"/>
                <a:cs typeface="Arial"/>
              </a:rPr>
              <a:t>English: </a:t>
            </a:r>
            <a:r>
              <a:rPr lang="en-US" sz="2400" b="1" i="1" dirty="0">
                <a:solidFill>
                  <a:schemeClr val="accent1"/>
                </a:solidFill>
                <a:latin typeface="Arial"/>
                <a:cs typeface="Arial"/>
              </a:rPr>
              <a:t>https://bit.ly/hof2024eng</a:t>
            </a:r>
          </a:p>
          <a:p>
            <a:r>
              <a:rPr lang="en-US" sz="2400" b="1" i="1" dirty="0">
                <a:solidFill>
                  <a:srgbClr val="6D6D6D"/>
                </a:solidFill>
                <a:latin typeface="Arial"/>
                <a:cs typeface="Arial"/>
              </a:rPr>
              <a:t>Spanish: </a:t>
            </a:r>
            <a:r>
              <a:rPr lang="en-US" sz="2400" b="1" i="1" dirty="0">
                <a:solidFill>
                  <a:schemeClr val="accent1"/>
                </a:solidFill>
                <a:latin typeface="Arial"/>
                <a:cs typeface="Arial"/>
              </a:rPr>
              <a:t>https://bit.ly/hof2024span</a:t>
            </a:r>
          </a:p>
          <a:p>
            <a:endParaRPr lang="en-US" sz="2400" b="1" dirty="0">
              <a:solidFill>
                <a:srgbClr val="0094D3"/>
              </a:solidFill>
              <a:latin typeface="Arial"/>
              <a:cs typeface="Arial"/>
            </a:endParaRPr>
          </a:p>
          <a:p>
            <a:r>
              <a:rPr lang="en-US" sz="2400" b="1" u="sng" dirty="0">
                <a:solidFill>
                  <a:srgbClr val="0094D3"/>
                </a:solidFill>
                <a:latin typeface="Arial"/>
                <a:cs typeface="Arial"/>
              </a:rPr>
              <a:t>Email for paper copy:</a:t>
            </a:r>
            <a:r>
              <a:rPr lang="en-US" sz="2400" b="1" dirty="0">
                <a:solidFill>
                  <a:srgbClr val="0094D3"/>
                </a:solidFill>
                <a:latin typeface="Arial"/>
                <a:cs typeface="Arial"/>
              </a:rPr>
              <a:t> </a:t>
            </a:r>
            <a:r>
              <a:rPr lang="en-US" sz="2400" b="1" dirty="0">
                <a:solidFill>
                  <a:srgbClr val="6D6D6D"/>
                </a:solidFill>
                <a:latin typeface="Arial"/>
                <a:cs typeface="Arial"/>
              </a:rPr>
              <a:t>Hof@ura.org</a:t>
            </a:r>
            <a:endParaRPr lang="en-US" sz="2400" b="1" u="sng" dirty="0">
              <a:solidFill>
                <a:srgbClr val="6D6D6D"/>
              </a:solidFill>
              <a:latin typeface="Arial"/>
              <a:cs typeface="Arial"/>
            </a:endParaRPr>
          </a:p>
          <a:p>
            <a:endParaRPr lang="en-US" sz="2400" b="1" u="sng" dirty="0">
              <a:solidFill>
                <a:srgbClr val="0094D3"/>
              </a:solidFill>
              <a:latin typeface="Arial"/>
              <a:cs typeface="Arial"/>
            </a:endParaRPr>
          </a:p>
          <a:p>
            <a:r>
              <a:rPr lang="en-US" sz="2400" b="1" u="sng" dirty="0">
                <a:solidFill>
                  <a:srgbClr val="0094D3"/>
                </a:solidFill>
                <a:latin typeface="Arial"/>
                <a:cs typeface="Arial"/>
              </a:rPr>
              <a:t>Phone:</a:t>
            </a:r>
            <a:r>
              <a:rPr lang="en-US" sz="2400" b="1" dirty="0">
                <a:solidFill>
                  <a:srgbClr val="0094D3"/>
                </a:solidFill>
                <a:latin typeface="Arial"/>
                <a:cs typeface="Arial"/>
              </a:rPr>
              <a:t> </a:t>
            </a:r>
            <a:r>
              <a:rPr lang="en-US" sz="2400" b="1" dirty="0">
                <a:solidFill>
                  <a:srgbClr val="6D6D6D"/>
                </a:solidFill>
                <a:latin typeface="Arial"/>
                <a:cs typeface="Arial"/>
              </a:rPr>
              <a:t>412-420-6379</a:t>
            </a:r>
          </a:p>
          <a:p>
            <a:endParaRPr lang="en-US" sz="2400" u="sng" dirty="0">
              <a:solidFill>
                <a:srgbClr val="0094D3"/>
              </a:solidFill>
              <a:latin typeface="Calibri" panose="020F0502020204030204"/>
              <a:cs typeface="Calibri" panose="020F0502020204030204"/>
            </a:endParaRPr>
          </a:p>
          <a:p>
            <a:r>
              <a:rPr lang="en-US" sz="2400" b="1" u="sng" dirty="0">
                <a:solidFill>
                  <a:srgbClr val="0094D3"/>
                </a:solidFill>
                <a:latin typeface="Arial"/>
                <a:cs typeface="Arial"/>
              </a:rPr>
              <a:t>QR Code on next Slide:</a:t>
            </a:r>
            <a:r>
              <a:rPr lang="en-US" sz="2400" b="1" dirty="0">
                <a:solidFill>
                  <a:srgbClr val="0094D3"/>
                </a:solidFill>
                <a:latin typeface="Arial"/>
                <a:cs typeface="Arial"/>
              </a:rPr>
              <a:t> </a:t>
            </a:r>
            <a:endParaRPr lang="en-US" sz="2400" dirty="0">
              <a:solidFill>
                <a:srgbClr val="0094D3"/>
              </a:solidFill>
              <a:latin typeface="Calibri" panose="020F0502020204030204"/>
              <a:cs typeface="Calibri" panose="020F0502020204030204"/>
            </a:endParaRPr>
          </a:p>
          <a:p>
            <a:endParaRPr lang="en-US" sz="3200" dirty="0">
              <a:solidFill>
                <a:srgbClr val="0094D3"/>
              </a:solidFill>
              <a:latin typeface="Arial"/>
              <a:ea typeface="+mn-lt"/>
              <a:cs typeface="Arial"/>
            </a:endParaRPr>
          </a:p>
        </p:txBody>
      </p:sp>
    </p:spTree>
    <p:extLst>
      <p:ext uri="{BB962C8B-B14F-4D97-AF65-F5344CB8AC3E}">
        <p14:creationId xmlns:p14="http://schemas.microsoft.com/office/powerpoint/2010/main" val="1157169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URA_Logo_mark.eps">
            <a:extLst>
              <a:ext uri="{FF2B5EF4-FFF2-40B4-BE49-F238E27FC236}">
                <a16:creationId xmlns:a16="http://schemas.microsoft.com/office/drawing/2014/main" id="{58627875-860B-44A9-BFBA-B397002E0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5450" y="6378594"/>
            <a:ext cx="861273" cy="378851"/>
          </a:xfrm>
          <a:prstGeom prst="rect">
            <a:avLst/>
          </a:prstGeom>
        </p:spPr>
      </p:pic>
      <p:sp>
        <p:nvSpPr>
          <p:cNvPr id="7" name="Rectangle 6">
            <a:extLst>
              <a:ext uri="{FF2B5EF4-FFF2-40B4-BE49-F238E27FC236}">
                <a16:creationId xmlns:a16="http://schemas.microsoft.com/office/drawing/2014/main" id="{C02989B7-58CF-4982-BA99-BB21B89AF594}"/>
              </a:ext>
            </a:extLst>
          </p:cNvPr>
          <p:cNvSpPr/>
          <p:nvPr/>
        </p:nvSpPr>
        <p:spPr>
          <a:xfrm>
            <a:off x="0" y="0"/>
            <a:ext cx="12192000" cy="6858000"/>
          </a:xfrm>
          <a:prstGeom prst="rect">
            <a:avLst/>
          </a:prstGeom>
          <a:solidFill>
            <a:srgbClr val="005D8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b="1" dirty="0"/>
          </a:p>
        </p:txBody>
      </p:sp>
      <p:pic>
        <p:nvPicPr>
          <p:cNvPr id="3" name="Picture 2">
            <a:extLst>
              <a:ext uri="{FF2B5EF4-FFF2-40B4-BE49-F238E27FC236}">
                <a16:creationId xmlns:a16="http://schemas.microsoft.com/office/drawing/2014/main" id="{71C64FE3-034D-FEF5-85F5-BB446EA2D3AE}"/>
              </a:ext>
            </a:extLst>
          </p:cNvPr>
          <p:cNvPicPr>
            <a:picLocks noChangeAspect="1"/>
          </p:cNvPicPr>
          <p:nvPr/>
        </p:nvPicPr>
        <p:blipFill>
          <a:blip r:embed="rId3"/>
          <a:stretch>
            <a:fillRect/>
          </a:stretch>
        </p:blipFill>
        <p:spPr>
          <a:xfrm>
            <a:off x="3590925" y="47625"/>
            <a:ext cx="5010150" cy="6762750"/>
          </a:xfrm>
          <a:prstGeom prst="rect">
            <a:avLst/>
          </a:prstGeom>
        </p:spPr>
      </p:pic>
    </p:spTree>
    <p:extLst>
      <p:ext uri="{BB962C8B-B14F-4D97-AF65-F5344CB8AC3E}">
        <p14:creationId xmlns:p14="http://schemas.microsoft.com/office/powerpoint/2010/main" val="427179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URA_Logo_mark.eps">
            <a:extLst>
              <a:ext uri="{FF2B5EF4-FFF2-40B4-BE49-F238E27FC236}">
                <a16:creationId xmlns:a16="http://schemas.microsoft.com/office/drawing/2014/main" id="{58627875-860B-44A9-BFBA-B397002E0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5450" y="6378594"/>
            <a:ext cx="861273" cy="378851"/>
          </a:xfrm>
          <a:prstGeom prst="rect">
            <a:avLst/>
          </a:prstGeom>
        </p:spPr>
      </p:pic>
      <p:sp>
        <p:nvSpPr>
          <p:cNvPr id="7" name="Rectangle 6">
            <a:extLst>
              <a:ext uri="{FF2B5EF4-FFF2-40B4-BE49-F238E27FC236}">
                <a16:creationId xmlns:a16="http://schemas.microsoft.com/office/drawing/2014/main" id="{C02989B7-58CF-4982-BA99-BB21B89AF594}"/>
              </a:ext>
            </a:extLst>
          </p:cNvPr>
          <p:cNvSpPr/>
          <p:nvPr/>
        </p:nvSpPr>
        <p:spPr>
          <a:xfrm>
            <a:off x="0" y="0"/>
            <a:ext cx="12192000" cy="6858000"/>
          </a:xfrm>
          <a:prstGeom prst="rect">
            <a:avLst/>
          </a:prstGeom>
          <a:solidFill>
            <a:srgbClr val="005D8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solidFill>
                  <a:srgbClr val="0094D3"/>
                </a:solidFill>
              </a:rPr>
              <a:t>Questions?</a:t>
            </a:r>
          </a:p>
          <a:p>
            <a:pPr algn="ctr"/>
            <a:endParaRPr lang="en-US" sz="6000" b="1" dirty="0"/>
          </a:p>
          <a:p>
            <a:pPr algn="ctr"/>
            <a:r>
              <a:rPr lang="en-US" sz="3600" b="1" dirty="0">
                <a:solidFill>
                  <a:srgbClr val="E2F3F9"/>
                </a:solidFill>
              </a:rPr>
              <a:t>Contact the HOF at </a:t>
            </a:r>
            <a:r>
              <a:rPr lang="en-US" sz="3600" b="1" dirty="0">
                <a:solidFill>
                  <a:srgbClr val="E2F3F9"/>
                </a:solidFill>
                <a:hlinkClick r:id="rId3">
                  <a:extLst>
                    <a:ext uri="{A12FA001-AC4F-418D-AE19-62706E023703}">
                      <ahyp:hlinkClr xmlns:ahyp="http://schemas.microsoft.com/office/drawing/2018/hyperlinkcolor" val="tx"/>
                    </a:ext>
                  </a:extLst>
                </a:hlinkClick>
              </a:rPr>
              <a:t>hof@ura.org</a:t>
            </a:r>
            <a:r>
              <a:rPr lang="en-US" sz="3600" b="1" dirty="0">
                <a:solidFill>
                  <a:srgbClr val="E2F3F9"/>
                </a:solidFill>
              </a:rPr>
              <a:t> or at (412) 255-6694, ext 6721</a:t>
            </a:r>
          </a:p>
        </p:txBody>
      </p:sp>
    </p:spTree>
    <p:extLst>
      <p:ext uri="{BB962C8B-B14F-4D97-AF65-F5344CB8AC3E}">
        <p14:creationId xmlns:p14="http://schemas.microsoft.com/office/powerpoint/2010/main" val="1300766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7782279" y="4446872"/>
            <a:ext cx="1991295" cy="847224"/>
          </a:xfrm>
          <a:solidFill>
            <a:srgbClr val="E2F3F9">
              <a:alpha val="80000"/>
            </a:srgbClr>
          </a:solidFill>
        </p:spPr>
        <p:txBody>
          <a:bodyPr numCol="1" spcCol="548640">
            <a:normAutofit/>
          </a:bodyPr>
          <a:lstStyle/>
          <a:p>
            <a:pPr marL="0" indent="0">
              <a:buNone/>
            </a:pPr>
            <a:r>
              <a:rPr lang="en-US" sz="1350" dirty="0"/>
              <a:t>Mayor appoints 17-person Advisory Board</a:t>
            </a:r>
            <a:br>
              <a:rPr lang="en-US" sz="1500" dirty="0">
                <a:solidFill>
                  <a:srgbClr val="1294D3"/>
                </a:solidFill>
              </a:rPr>
            </a:br>
            <a:endParaRPr lang="en-US" sz="1500" dirty="0">
              <a:solidFill>
                <a:srgbClr val="1294D3"/>
              </a:solidFill>
            </a:endParaRPr>
          </a:p>
        </p:txBody>
      </p:sp>
      <p:sp>
        <p:nvSpPr>
          <p:cNvPr id="24" name="Title 23"/>
          <p:cNvSpPr>
            <a:spLocks noGrp="1"/>
          </p:cNvSpPr>
          <p:nvPr>
            <p:ph type="ctrTitle"/>
          </p:nvPr>
        </p:nvSpPr>
        <p:spPr>
          <a:xfrm>
            <a:off x="591034" y="612048"/>
            <a:ext cx="8034626" cy="329470"/>
          </a:xfrm>
        </p:spPr>
        <p:txBody>
          <a:bodyPr>
            <a:noAutofit/>
          </a:bodyPr>
          <a:lstStyle/>
          <a:p>
            <a:r>
              <a:rPr lang="en-US" sz="3600" dirty="0">
                <a:solidFill>
                  <a:srgbClr val="005D83"/>
                </a:solidFill>
              </a:rPr>
              <a:t>Housing Opportunity Fund Timeline</a:t>
            </a:r>
          </a:p>
        </p:txBody>
      </p:sp>
      <p:cxnSp>
        <p:nvCxnSpPr>
          <p:cNvPr id="3" name="Straight Connector 2">
            <a:extLst>
              <a:ext uri="{FF2B5EF4-FFF2-40B4-BE49-F238E27FC236}">
                <a16:creationId xmlns:a16="http://schemas.microsoft.com/office/drawing/2014/main" id="{84DC8287-E5B3-4DB8-9EA7-6C9FA3F6BF3E}"/>
              </a:ext>
            </a:extLst>
          </p:cNvPr>
          <p:cNvCxnSpPr>
            <a:cxnSpLocks/>
          </p:cNvCxnSpPr>
          <p:nvPr/>
        </p:nvCxnSpPr>
        <p:spPr>
          <a:xfrm>
            <a:off x="-843379" y="3821741"/>
            <a:ext cx="13035379" cy="0"/>
          </a:xfrm>
          <a:prstGeom prst="line">
            <a:avLst/>
          </a:prstGeom>
          <a:ln>
            <a:solidFill>
              <a:srgbClr val="1294D3"/>
            </a:solidFill>
          </a:ln>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9CDEE3C4-B526-47D4-8BA4-7E8A129E45CB}"/>
              </a:ext>
            </a:extLst>
          </p:cNvPr>
          <p:cNvGrpSpPr/>
          <p:nvPr/>
        </p:nvGrpSpPr>
        <p:grpSpPr>
          <a:xfrm>
            <a:off x="1486495" y="3744291"/>
            <a:ext cx="117088" cy="633437"/>
            <a:chOff x="1018478" y="3375909"/>
            <a:chExt cx="156117" cy="844582"/>
          </a:xfrm>
        </p:grpSpPr>
        <p:cxnSp>
          <p:nvCxnSpPr>
            <p:cNvPr id="6" name="Straight Arrow Connector 5">
              <a:extLst>
                <a:ext uri="{FF2B5EF4-FFF2-40B4-BE49-F238E27FC236}">
                  <a16:creationId xmlns:a16="http://schemas.microsoft.com/office/drawing/2014/main" id="{1463B2C6-18ED-4A1A-9985-FC7F115EC159}"/>
                </a:ext>
              </a:extLst>
            </p:cNvPr>
            <p:cNvCxnSpPr>
              <a:cxnSpLocks/>
            </p:cNvCxnSpPr>
            <p:nvPr/>
          </p:nvCxnSpPr>
          <p:spPr>
            <a:xfrm flipH="1">
              <a:off x="1087860" y="3534935"/>
              <a:ext cx="8676" cy="685556"/>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1E7313A0-B0C7-439D-AAFA-86FC4985B397}"/>
                </a:ext>
              </a:extLst>
            </p:cNvPr>
            <p:cNvSpPr/>
            <p:nvPr/>
          </p:nvSpPr>
          <p:spPr>
            <a:xfrm>
              <a:off x="1018478" y="3375909"/>
              <a:ext cx="156117" cy="159026"/>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3" name="Group 12">
            <a:extLst>
              <a:ext uri="{FF2B5EF4-FFF2-40B4-BE49-F238E27FC236}">
                <a16:creationId xmlns:a16="http://schemas.microsoft.com/office/drawing/2014/main" id="{A60EFA9E-C123-44A9-BA63-ED18261EF540}"/>
              </a:ext>
            </a:extLst>
          </p:cNvPr>
          <p:cNvGrpSpPr/>
          <p:nvPr/>
        </p:nvGrpSpPr>
        <p:grpSpPr>
          <a:xfrm>
            <a:off x="3717607" y="3110853"/>
            <a:ext cx="117088" cy="752706"/>
            <a:chOff x="2541483" y="2531327"/>
            <a:chExt cx="156117" cy="1003608"/>
          </a:xfrm>
        </p:grpSpPr>
        <p:cxnSp>
          <p:nvCxnSpPr>
            <p:cNvPr id="17" name="Straight Arrow Connector 16">
              <a:extLst>
                <a:ext uri="{FF2B5EF4-FFF2-40B4-BE49-F238E27FC236}">
                  <a16:creationId xmlns:a16="http://schemas.microsoft.com/office/drawing/2014/main" id="{BB3F7A1C-1792-4009-B66D-D32414020EAB}"/>
                </a:ext>
              </a:extLst>
            </p:cNvPr>
            <p:cNvCxnSpPr>
              <a:cxnSpLocks/>
            </p:cNvCxnSpPr>
            <p:nvPr/>
          </p:nvCxnSpPr>
          <p:spPr>
            <a:xfrm flipV="1">
              <a:off x="2619542" y="2531327"/>
              <a:ext cx="0" cy="844582"/>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5B7F0AAF-75CA-49B6-A1E2-7D7DD5F7120A}"/>
                </a:ext>
              </a:extLst>
            </p:cNvPr>
            <p:cNvSpPr/>
            <p:nvPr/>
          </p:nvSpPr>
          <p:spPr>
            <a:xfrm rot="10800000">
              <a:off x="2541483" y="3375909"/>
              <a:ext cx="156117" cy="159026"/>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19" name="Title 23">
            <a:extLst>
              <a:ext uri="{FF2B5EF4-FFF2-40B4-BE49-F238E27FC236}">
                <a16:creationId xmlns:a16="http://schemas.microsoft.com/office/drawing/2014/main" id="{26A3EC6E-84FB-48A9-99CB-CF97BA29C3A7}"/>
              </a:ext>
            </a:extLst>
          </p:cNvPr>
          <p:cNvSpPr txBox="1">
            <a:spLocks/>
          </p:cNvSpPr>
          <p:nvPr/>
        </p:nvSpPr>
        <p:spPr>
          <a:xfrm>
            <a:off x="892693" y="3411616"/>
            <a:ext cx="994271" cy="378489"/>
          </a:xfrm>
          <a:prstGeom prst="rect">
            <a:avLst/>
          </a:prstGeom>
        </p:spPr>
        <p:txBody>
          <a:bodyPr/>
          <a:lstStyle>
            <a:lvl1pPr algn="l" defTabSz="457200" rtl="0" eaLnBrk="1" latinLnBrk="0" hangingPunct="1">
              <a:spcBef>
                <a:spcPct val="0"/>
              </a:spcBef>
              <a:buNone/>
              <a:defRPr sz="2400" b="1" kern="1200">
                <a:solidFill>
                  <a:srgbClr val="1294D3"/>
                </a:solidFill>
                <a:latin typeface="Helvetica Neue"/>
                <a:ea typeface="+mj-ea"/>
                <a:cs typeface="Helvetica Neue"/>
              </a:defRPr>
            </a:lvl1pPr>
          </a:lstStyle>
          <a:p>
            <a:r>
              <a:rPr lang="en-US" dirty="0"/>
              <a:t>2015</a:t>
            </a:r>
          </a:p>
        </p:txBody>
      </p:sp>
      <p:sp>
        <p:nvSpPr>
          <p:cNvPr id="20" name="Title 23">
            <a:extLst>
              <a:ext uri="{FF2B5EF4-FFF2-40B4-BE49-F238E27FC236}">
                <a16:creationId xmlns:a16="http://schemas.microsoft.com/office/drawing/2014/main" id="{1333E17E-F0FF-4E1E-99AC-C48D3BD1127B}"/>
              </a:ext>
            </a:extLst>
          </p:cNvPr>
          <p:cNvSpPr txBox="1">
            <a:spLocks/>
          </p:cNvSpPr>
          <p:nvPr/>
        </p:nvSpPr>
        <p:spPr>
          <a:xfrm>
            <a:off x="6871667" y="3414820"/>
            <a:ext cx="885563" cy="329470"/>
          </a:xfrm>
          <a:prstGeom prst="rect">
            <a:avLst/>
          </a:prstGeom>
        </p:spPr>
        <p:txBody>
          <a:bodyPr/>
          <a:lstStyle>
            <a:lvl1pPr algn="l" defTabSz="457200" rtl="0" eaLnBrk="1" latinLnBrk="0" hangingPunct="1">
              <a:spcBef>
                <a:spcPct val="0"/>
              </a:spcBef>
              <a:buNone/>
              <a:defRPr sz="2400" b="1" kern="1200">
                <a:solidFill>
                  <a:srgbClr val="1294D3"/>
                </a:solidFill>
                <a:latin typeface="Helvetica Neue"/>
                <a:ea typeface="+mj-ea"/>
                <a:cs typeface="Helvetica Neue"/>
              </a:defRPr>
            </a:lvl1pPr>
          </a:lstStyle>
          <a:p>
            <a:r>
              <a:rPr lang="en-US" dirty="0"/>
              <a:t>2018</a:t>
            </a:r>
          </a:p>
        </p:txBody>
      </p:sp>
      <p:sp>
        <p:nvSpPr>
          <p:cNvPr id="21" name="Title 23">
            <a:extLst>
              <a:ext uri="{FF2B5EF4-FFF2-40B4-BE49-F238E27FC236}">
                <a16:creationId xmlns:a16="http://schemas.microsoft.com/office/drawing/2014/main" id="{E9F9C51D-819A-4E71-8451-CB1EACCBEF6A}"/>
              </a:ext>
            </a:extLst>
          </p:cNvPr>
          <p:cNvSpPr txBox="1">
            <a:spLocks/>
          </p:cNvSpPr>
          <p:nvPr/>
        </p:nvSpPr>
        <p:spPr>
          <a:xfrm>
            <a:off x="8840036" y="3414820"/>
            <a:ext cx="1006005" cy="337834"/>
          </a:xfrm>
          <a:prstGeom prst="rect">
            <a:avLst/>
          </a:prstGeom>
        </p:spPr>
        <p:txBody>
          <a:bodyPr/>
          <a:lstStyle>
            <a:lvl1pPr algn="l" defTabSz="457200" rtl="0" eaLnBrk="1" latinLnBrk="0" hangingPunct="1">
              <a:spcBef>
                <a:spcPct val="0"/>
              </a:spcBef>
              <a:buNone/>
              <a:defRPr sz="2400" b="1" kern="1200">
                <a:solidFill>
                  <a:srgbClr val="1294D3"/>
                </a:solidFill>
                <a:latin typeface="Helvetica Neue"/>
                <a:ea typeface="+mj-ea"/>
                <a:cs typeface="Helvetica Neue"/>
              </a:defRPr>
            </a:lvl1pPr>
          </a:lstStyle>
          <a:p>
            <a:r>
              <a:rPr lang="en-US" dirty="0"/>
              <a:t>2019</a:t>
            </a:r>
          </a:p>
        </p:txBody>
      </p:sp>
      <p:sp>
        <p:nvSpPr>
          <p:cNvPr id="22" name="Title 23">
            <a:extLst>
              <a:ext uri="{FF2B5EF4-FFF2-40B4-BE49-F238E27FC236}">
                <a16:creationId xmlns:a16="http://schemas.microsoft.com/office/drawing/2014/main" id="{5525EA32-30AD-4B3D-ACFD-B93533340559}"/>
              </a:ext>
            </a:extLst>
          </p:cNvPr>
          <p:cNvSpPr txBox="1">
            <a:spLocks/>
          </p:cNvSpPr>
          <p:nvPr/>
        </p:nvSpPr>
        <p:spPr>
          <a:xfrm>
            <a:off x="4866366" y="3411035"/>
            <a:ext cx="956018" cy="333255"/>
          </a:xfrm>
          <a:prstGeom prst="rect">
            <a:avLst/>
          </a:prstGeom>
        </p:spPr>
        <p:txBody>
          <a:bodyPr/>
          <a:lstStyle>
            <a:lvl1pPr algn="l" defTabSz="457200" rtl="0" eaLnBrk="1" latinLnBrk="0" hangingPunct="1">
              <a:spcBef>
                <a:spcPct val="0"/>
              </a:spcBef>
              <a:buNone/>
              <a:defRPr sz="2400" b="1" kern="1200">
                <a:solidFill>
                  <a:srgbClr val="1294D3"/>
                </a:solidFill>
                <a:latin typeface="Helvetica Neue"/>
                <a:ea typeface="+mj-ea"/>
                <a:cs typeface="Helvetica Neue"/>
              </a:defRPr>
            </a:lvl1pPr>
          </a:lstStyle>
          <a:p>
            <a:r>
              <a:rPr lang="en-US" dirty="0"/>
              <a:t>2017</a:t>
            </a:r>
          </a:p>
        </p:txBody>
      </p:sp>
      <p:sp>
        <p:nvSpPr>
          <p:cNvPr id="23" name="Title 23">
            <a:extLst>
              <a:ext uri="{FF2B5EF4-FFF2-40B4-BE49-F238E27FC236}">
                <a16:creationId xmlns:a16="http://schemas.microsoft.com/office/drawing/2014/main" id="{A977A67B-5D3D-4C8D-9BA0-49ECF9D729F8}"/>
              </a:ext>
            </a:extLst>
          </p:cNvPr>
          <p:cNvSpPr txBox="1">
            <a:spLocks/>
          </p:cNvSpPr>
          <p:nvPr/>
        </p:nvSpPr>
        <p:spPr>
          <a:xfrm>
            <a:off x="2861068" y="3407295"/>
            <a:ext cx="885813" cy="329468"/>
          </a:xfrm>
          <a:prstGeom prst="rect">
            <a:avLst/>
          </a:prstGeom>
        </p:spPr>
        <p:txBody>
          <a:bodyPr/>
          <a:lstStyle>
            <a:lvl1pPr algn="l" defTabSz="457200" rtl="0" eaLnBrk="1" latinLnBrk="0" hangingPunct="1">
              <a:spcBef>
                <a:spcPct val="0"/>
              </a:spcBef>
              <a:buNone/>
              <a:defRPr sz="2400" b="1" kern="1200">
                <a:solidFill>
                  <a:srgbClr val="1294D3"/>
                </a:solidFill>
                <a:latin typeface="Helvetica Neue"/>
                <a:ea typeface="+mj-ea"/>
                <a:cs typeface="Helvetica Neue"/>
              </a:defRPr>
            </a:lvl1pPr>
          </a:lstStyle>
          <a:p>
            <a:r>
              <a:rPr lang="en-US" dirty="0"/>
              <a:t>2016</a:t>
            </a:r>
          </a:p>
        </p:txBody>
      </p:sp>
      <p:sp>
        <p:nvSpPr>
          <p:cNvPr id="25" name="Text Placeholder 14">
            <a:extLst>
              <a:ext uri="{FF2B5EF4-FFF2-40B4-BE49-F238E27FC236}">
                <a16:creationId xmlns:a16="http://schemas.microsoft.com/office/drawing/2014/main" id="{79118D9E-39D1-47D0-8619-3E8BB1A19C5D}"/>
              </a:ext>
            </a:extLst>
          </p:cNvPr>
          <p:cNvSpPr txBox="1">
            <a:spLocks/>
          </p:cNvSpPr>
          <p:nvPr/>
        </p:nvSpPr>
        <p:spPr>
          <a:xfrm>
            <a:off x="925932" y="4451173"/>
            <a:ext cx="2164759" cy="566521"/>
          </a:xfrm>
          <a:prstGeom prst="rect">
            <a:avLst/>
          </a:prstGeom>
          <a:solidFill>
            <a:srgbClr val="E2F3F9">
              <a:alpha val="80000"/>
            </a:srgbClr>
          </a:solidFill>
        </p:spPr>
        <p:txBody>
          <a:bodyPr vert="horz" numCol="1" spcCol="548640"/>
          <a:lstStyle>
            <a:lvl1pPr marL="171450" indent="-171450" algn="l" defTabSz="457200" rtl="0" eaLnBrk="1" latinLnBrk="0" hangingPunct="1">
              <a:spcBef>
                <a:spcPct val="20000"/>
              </a:spcBef>
              <a:buFont typeface="Arial"/>
              <a:buChar char="•"/>
              <a:defRPr sz="1200" kern="1200" baseline="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dirty="0"/>
              <a:t>Affordable Housing Task Force established</a:t>
            </a:r>
            <a:br>
              <a:rPr lang="en-US" sz="1500" dirty="0">
                <a:solidFill>
                  <a:srgbClr val="1294D3"/>
                </a:solidFill>
              </a:rPr>
            </a:br>
            <a:endParaRPr lang="en-US" sz="1500" dirty="0">
              <a:solidFill>
                <a:srgbClr val="1294D3"/>
              </a:solidFill>
            </a:endParaRPr>
          </a:p>
        </p:txBody>
      </p:sp>
      <p:sp>
        <p:nvSpPr>
          <p:cNvPr id="28" name="Text Placeholder 14">
            <a:extLst>
              <a:ext uri="{FF2B5EF4-FFF2-40B4-BE49-F238E27FC236}">
                <a16:creationId xmlns:a16="http://schemas.microsoft.com/office/drawing/2014/main" id="{8757D683-4EB7-429B-AB1D-5031CAD5478A}"/>
              </a:ext>
            </a:extLst>
          </p:cNvPr>
          <p:cNvSpPr txBox="1">
            <a:spLocks/>
          </p:cNvSpPr>
          <p:nvPr/>
        </p:nvSpPr>
        <p:spPr>
          <a:xfrm>
            <a:off x="1257633" y="2304979"/>
            <a:ext cx="2967102" cy="747314"/>
          </a:xfrm>
          <a:prstGeom prst="rect">
            <a:avLst/>
          </a:prstGeom>
          <a:solidFill>
            <a:srgbClr val="E2F3F9">
              <a:alpha val="80000"/>
            </a:srgbClr>
          </a:solidFill>
        </p:spPr>
        <p:txBody>
          <a:bodyPr vert="horz" numCol="1" spcCol="548640"/>
          <a:lstStyle>
            <a:lvl1pPr marL="171450" indent="-171450" algn="l" defTabSz="457200" rtl="0" eaLnBrk="1" latinLnBrk="0" hangingPunct="1">
              <a:spcBef>
                <a:spcPct val="20000"/>
              </a:spcBef>
              <a:buFont typeface="Arial"/>
              <a:buChar char="•"/>
              <a:defRPr sz="1200" kern="1200" baseline="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dirty="0"/>
              <a:t>Housing Needs Assessment identifies 20,000 unit gap for households earning 50% AMI or less</a:t>
            </a:r>
          </a:p>
        </p:txBody>
      </p:sp>
      <p:grpSp>
        <p:nvGrpSpPr>
          <p:cNvPr id="29" name="Group 28">
            <a:extLst>
              <a:ext uri="{FF2B5EF4-FFF2-40B4-BE49-F238E27FC236}">
                <a16:creationId xmlns:a16="http://schemas.microsoft.com/office/drawing/2014/main" id="{8A71DA0D-1475-4FBB-8D50-B08586857F3E}"/>
              </a:ext>
            </a:extLst>
          </p:cNvPr>
          <p:cNvGrpSpPr/>
          <p:nvPr/>
        </p:nvGrpSpPr>
        <p:grpSpPr>
          <a:xfrm>
            <a:off x="3868148" y="3744291"/>
            <a:ext cx="117088" cy="633437"/>
            <a:chOff x="1018478" y="3375909"/>
            <a:chExt cx="156117" cy="844582"/>
          </a:xfrm>
        </p:grpSpPr>
        <p:cxnSp>
          <p:nvCxnSpPr>
            <p:cNvPr id="30" name="Straight Arrow Connector 29">
              <a:extLst>
                <a:ext uri="{FF2B5EF4-FFF2-40B4-BE49-F238E27FC236}">
                  <a16:creationId xmlns:a16="http://schemas.microsoft.com/office/drawing/2014/main" id="{34A19DA3-38E3-407D-9679-FF2D634A4616}"/>
                </a:ext>
              </a:extLst>
            </p:cNvPr>
            <p:cNvCxnSpPr>
              <a:cxnSpLocks/>
            </p:cNvCxnSpPr>
            <p:nvPr/>
          </p:nvCxnSpPr>
          <p:spPr>
            <a:xfrm flipH="1">
              <a:off x="1087860" y="3534935"/>
              <a:ext cx="8676" cy="685556"/>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9ACB1F4C-D56D-4269-9806-C0038D82D8EB}"/>
                </a:ext>
              </a:extLst>
            </p:cNvPr>
            <p:cNvSpPr/>
            <p:nvPr/>
          </p:nvSpPr>
          <p:spPr>
            <a:xfrm>
              <a:off x="1018478" y="3375909"/>
              <a:ext cx="156117" cy="159026"/>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2" name="Text Placeholder 14">
            <a:extLst>
              <a:ext uri="{FF2B5EF4-FFF2-40B4-BE49-F238E27FC236}">
                <a16:creationId xmlns:a16="http://schemas.microsoft.com/office/drawing/2014/main" id="{021A707C-FDB9-42F5-AA15-B460A395EFB0}"/>
              </a:ext>
            </a:extLst>
          </p:cNvPr>
          <p:cNvSpPr txBox="1">
            <a:spLocks/>
          </p:cNvSpPr>
          <p:nvPr/>
        </p:nvSpPr>
        <p:spPr>
          <a:xfrm>
            <a:off x="3273863" y="4463890"/>
            <a:ext cx="2014268" cy="1165545"/>
          </a:xfrm>
          <a:prstGeom prst="rect">
            <a:avLst/>
          </a:prstGeom>
          <a:solidFill>
            <a:srgbClr val="E2F3F9">
              <a:alpha val="80000"/>
            </a:srgbClr>
          </a:solidFill>
        </p:spPr>
        <p:txBody>
          <a:bodyPr vert="horz" numCol="1" spcCol="548640"/>
          <a:lstStyle>
            <a:lvl1pPr marL="171450" indent="-171450" algn="l" defTabSz="457200" rtl="0" eaLnBrk="1" latinLnBrk="0" hangingPunct="1">
              <a:spcBef>
                <a:spcPct val="20000"/>
              </a:spcBef>
              <a:buFont typeface="Arial"/>
              <a:buChar char="•"/>
              <a:defRPr sz="1200" kern="1200" baseline="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dirty="0"/>
              <a:t>Affordable Housing Task Force recommends creating Housing Opportunity Fund (HOF)</a:t>
            </a:r>
          </a:p>
        </p:txBody>
      </p:sp>
      <p:grpSp>
        <p:nvGrpSpPr>
          <p:cNvPr id="33" name="Group 32">
            <a:extLst>
              <a:ext uri="{FF2B5EF4-FFF2-40B4-BE49-F238E27FC236}">
                <a16:creationId xmlns:a16="http://schemas.microsoft.com/office/drawing/2014/main" id="{B467BEF6-540B-4E9E-BC83-675833376FEF}"/>
              </a:ext>
            </a:extLst>
          </p:cNvPr>
          <p:cNvGrpSpPr/>
          <p:nvPr/>
        </p:nvGrpSpPr>
        <p:grpSpPr>
          <a:xfrm>
            <a:off x="7953260" y="3744291"/>
            <a:ext cx="117088" cy="633437"/>
            <a:chOff x="1018478" y="3375909"/>
            <a:chExt cx="156117" cy="844582"/>
          </a:xfrm>
        </p:grpSpPr>
        <p:cxnSp>
          <p:nvCxnSpPr>
            <p:cNvPr id="34" name="Straight Arrow Connector 33">
              <a:extLst>
                <a:ext uri="{FF2B5EF4-FFF2-40B4-BE49-F238E27FC236}">
                  <a16:creationId xmlns:a16="http://schemas.microsoft.com/office/drawing/2014/main" id="{592B89AB-5573-41FA-94C2-26FB5D10B1C9}"/>
                </a:ext>
              </a:extLst>
            </p:cNvPr>
            <p:cNvCxnSpPr>
              <a:cxnSpLocks/>
            </p:cNvCxnSpPr>
            <p:nvPr/>
          </p:nvCxnSpPr>
          <p:spPr>
            <a:xfrm flipH="1">
              <a:off x="1087860" y="3534935"/>
              <a:ext cx="8676" cy="685556"/>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CEC9D3E2-C6BD-44B6-A03E-68A06BBC8CB4}"/>
                </a:ext>
              </a:extLst>
            </p:cNvPr>
            <p:cNvSpPr/>
            <p:nvPr/>
          </p:nvSpPr>
          <p:spPr>
            <a:xfrm>
              <a:off x="1018478" y="3375909"/>
              <a:ext cx="156117" cy="159026"/>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6" name="Text Placeholder 14">
            <a:extLst>
              <a:ext uri="{FF2B5EF4-FFF2-40B4-BE49-F238E27FC236}">
                <a16:creationId xmlns:a16="http://schemas.microsoft.com/office/drawing/2014/main" id="{EDB17981-F027-4949-AA60-4BB8AFF15D0C}"/>
              </a:ext>
            </a:extLst>
          </p:cNvPr>
          <p:cNvSpPr txBox="1">
            <a:spLocks/>
          </p:cNvSpPr>
          <p:nvPr/>
        </p:nvSpPr>
        <p:spPr>
          <a:xfrm>
            <a:off x="8825565" y="2306756"/>
            <a:ext cx="1779768" cy="706456"/>
          </a:xfrm>
          <a:prstGeom prst="rect">
            <a:avLst/>
          </a:prstGeom>
          <a:solidFill>
            <a:srgbClr val="E2F3F9">
              <a:alpha val="80000"/>
            </a:srgbClr>
          </a:solidFill>
        </p:spPr>
        <p:txBody>
          <a:bodyPr vert="horz" numCol="1" spcCol="548640"/>
          <a:lstStyle>
            <a:lvl1pPr marL="171450" indent="-171450" algn="l" defTabSz="457200" rtl="0" eaLnBrk="1" latinLnBrk="0" hangingPunct="1">
              <a:spcBef>
                <a:spcPct val="20000"/>
              </a:spcBef>
              <a:buFont typeface="Arial"/>
              <a:buChar char="•"/>
              <a:defRPr sz="1200" kern="1200" baseline="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dirty="0"/>
              <a:t>First projects approved for funding</a:t>
            </a:r>
            <a:br>
              <a:rPr lang="en-US" sz="1500" dirty="0">
                <a:solidFill>
                  <a:srgbClr val="1294D3"/>
                </a:solidFill>
              </a:rPr>
            </a:br>
            <a:endParaRPr lang="en-US" sz="1500" dirty="0">
              <a:solidFill>
                <a:srgbClr val="1294D3"/>
              </a:solidFill>
            </a:endParaRPr>
          </a:p>
        </p:txBody>
      </p:sp>
      <p:grpSp>
        <p:nvGrpSpPr>
          <p:cNvPr id="37" name="Group 36">
            <a:extLst>
              <a:ext uri="{FF2B5EF4-FFF2-40B4-BE49-F238E27FC236}">
                <a16:creationId xmlns:a16="http://schemas.microsoft.com/office/drawing/2014/main" id="{0A6F909D-5EAD-43D3-AF64-F59672A397A1}"/>
              </a:ext>
            </a:extLst>
          </p:cNvPr>
          <p:cNvGrpSpPr/>
          <p:nvPr/>
        </p:nvGrpSpPr>
        <p:grpSpPr>
          <a:xfrm>
            <a:off x="9656487" y="3106497"/>
            <a:ext cx="117088" cy="752706"/>
            <a:chOff x="2541483" y="2531327"/>
            <a:chExt cx="156117" cy="1003608"/>
          </a:xfrm>
        </p:grpSpPr>
        <p:cxnSp>
          <p:nvCxnSpPr>
            <p:cNvPr id="38" name="Straight Arrow Connector 37">
              <a:extLst>
                <a:ext uri="{FF2B5EF4-FFF2-40B4-BE49-F238E27FC236}">
                  <a16:creationId xmlns:a16="http://schemas.microsoft.com/office/drawing/2014/main" id="{3F5E1FA6-992B-4D9F-A855-591F86C92D92}"/>
                </a:ext>
              </a:extLst>
            </p:cNvPr>
            <p:cNvCxnSpPr>
              <a:cxnSpLocks/>
            </p:cNvCxnSpPr>
            <p:nvPr/>
          </p:nvCxnSpPr>
          <p:spPr>
            <a:xfrm flipV="1">
              <a:off x="2619542" y="2531327"/>
              <a:ext cx="0" cy="844582"/>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71B437B1-FCCF-49AD-B287-62DB57B33222}"/>
                </a:ext>
              </a:extLst>
            </p:cNvPr>
            <p:cNvSpPr/>
            <p:nvPr/>
          </p:nvSpPr>
          <p:spPr>
            <a:xfrm rot="10800000">
              <a:off x="2541483" y="3375909"/>
              <a:ext cx="156117" cy="159026"/>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cxnSp>
        <p:nvCxnSpPr>
          <p:cNvPr id="43" name="Straight Arrow Connector 42">
            <a:extLst>
              <a:ext uri="{FF2B5EF4-FFF2-40B4-BE49-F238E27FC236}">
                <a16:creationId xmlns:a16="http://schemas.microsoft.com/office/drawing/2014/main" id="{BAFC1B91-7267-4A70-B3A0-23C68E51EC3B}"/>
              </a:ext>
            </a:extLst>
          </p:cNvPr>
          <p:cNvCxnSpPr>
            <a:cxnSpLocks/>
          </p:cNvCxnSpPr>
          <p:nvPr/>
        </p:nvCxnSpPr>
        <p:spPr>
          <a:xfrm flipH="1" flipV="1">
            <a:off x="4873976" y="2486344"/>
            <a:ext cx="4430" cy="1266311"/>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D5964770-01F8-49D5-9CD6-5AB4020E4DCF}"/>
              </a:ext>
            </a:extLst>
          </p:cNvPr>
          <p:cNvSpPr/>
          <p:nvPr/>
        </p:nvSpPr>
        <p:spPr>
          <a:xfrm rot="10800000">
            <a:off x="4819862" y="3744290"/>
            <a:ext cx="117088" cy="119270"/>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5" name="Text Placeholder 14">
            <a:extLst>
              <a:ext uri="{FF2B5EF4-FFF2-40B4-BE49-F238E27FC236}">
                <a16:creationId xmlns:a16="http://schemas.microsoft.com/office/drawing/2014/main" id="{621DC94C-B748-4FE3-ADA8-4DED335492F0}"/>
              </a:ext>
            </a:extLst>
          </p:cNvPr>
          <p:cNvSpPr txBox="1">
            <a:spLocks/>
          </p:cNvSpPr>
          <p:nvPr/>
        </p:nvSpPr>
        <p:spPr>
          <a:xfrm>
            <a:off x="4489005" y="1938774"/>
            <a:ext cx="2802341" cy="488635"/>
          </a:xfrm>
          <a:prstGeom prst="rect">
            <a:avLst/>
          </a:prstGeom>
          <a:solidFill>
            <a:srgbClr val="E2F3F9">
              <a:alpha val="80000"/>
            </a:srgbClr>
          </a:solidFill>
        </p:spPr>
        <p:txBody>
          <a:bodyPr vert="horz" numCol="1" spcCol="548640"/>
          <a:lstStyle>
            <a:lvl1pPr marL="171450" indent="-171450" algn="l" defTabSz="457200" rtl="0" eaLnBrk="1" latinLnBrk="0" hangingPunct="1">
              <a:spcBef>
                <a:spcPct val="20000"/>
              </a:spcBef>
              <a:buFont typeface="Arial"/>
              <a:buChar char="•"/>
              <a:defRPr sz="1200" kern="1200" baseline="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dirty="0"/>
              <a:t>Housing Opportunity Fund created by City Council legislation</a:t>
            </a:r>
          </a:p>
        </p:txBody>
      </p:sp>
      <p:grpSp>
        <p:nvGrpSpPr>
          <p:cNvPr id="46" name="Group 45">
            <a:extLst>
              <a:ext uri="{FF2B5EF4-FFF2-40B4-BE49-F238E27FC236}">
                <a16:creationId xmlns:a16="http://schemas.microsoft.com/office/drawing/2014/main" id="{D7E6D93C-3BA5-4E22-BB61-0E227DC8ADAD}"/>
              </a:ext>
            </a:extLst>
          </p:cNvPr>
          <p:cNvGrpSpPr/>
          <p:nvPr/>
        </p:nvGrpSpPr>
        <p:grpSpPr>
          <a:xfrm>
            <a:off x="6774098" y="3744291"/>
            <a:ext cx="117088" cy="633437"/>
            <a:chOff x="1018478" y="3375909"/>
            <a:chExt cx="156117" cy="844582"/>
          </a:xfrm>
        </p:grpSpPr>
        <p:cxnSp>
          <p:nvCxnSpPr>
            <p:cNvPr id="47" name="Straight Arrow Connector 46">
              <a:extLst>
                <a:ext uri="{FF2B5EF4-FFF2-40B4-BE49-F238E27FC236}">
                  <a16:creationId xmlns:a16="http://schemas.microsoft.com/office/drawing/2014/main" id="{C5B3A5EB-4A63-4AA6-964F-DC4EA1E74C97}"/>
                </a:ext>
              </a:extLst>
            </p:cNvPr>
            <p:cNvCxnSpPr>
              <a:cxnSpLocks/>
            </p:cNvCxnSpPr>
            <p:nvPr/>
          </p:nvCxnSpPr>
          <p:spPr>
            <a:xfrm flipH="1">
              <a:off x="1087860" y="3534935"/>
              <a:ext cx="8676" cy="685556"/>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3CEBBEAC-CC12-4242-9321-0EB7F859360D}"/>
                </a:ext>
              </a:extLst>
            </p:cNvPr>
            <p:cNvSpPr/>
            <p:nvPr/>
          </p:nvSpPr>
          <p:spPr>
            <a:xfrm>
              <a:off x="1018478" y="3375909"/>
              <a:ext cx="156117" cy="159026"/>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49" name="Text Placeholder 14">
            <a:extLst>
              <a:ext uri="{FF2B5EF4-FFF2-40B4-BE49-F238E27FC236}">
                <a16:creationId xmlns:a16="http://schemas.microsoft.com/office/drawing/2014/main" id="{C9436936-281E-4AA6-925F-FE5735E084E3}"/>
              </a:ext>
            </a:extLst>
          </p:cNvPr>
          <p:cNvSpPr txBox="1">
            <a:spLocks/>
          </p:cNvSpPr>
          <p:nvPr/>
        </p:nvSpPr>
        <p:spPr>
          <a:xfrm>
            <a:off x="5720586" y="4446871"/>
            <a:ext cx="1655475" cy="1536484"/>
          </a:xfrm>
          <a:prstGeom prst="rect">
            <a:avLst/>
          </a:prstGeom>
          <a:solidFill>
            <a:srgbClr val="E2F3F9">
              <a:alpha val="80000"/>
            </a:srgbClr>
          </a:solidFill>
        </p:spPr>
        <p:txBody>
          <a:bodyPr vert="horz" numCol="1" spcCol="548640"/>
          <a:lstStyle>
            <a:lvl1pPr marL="171450" indent="-171450" algn="l" defTabSz="457200" rtl="0" eaLnBrk="1" latinLnBrk="0" hangingPunct="1">
              <a:spcBef>
                <a:spcPct val="20000"/>
              </a:spcBef>
              <a:buFont typeface="Arial"/>
              <a:buChar char="•"/>
              <a:defRPr sz="1200" kern="1200" baseline="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dirty="0"/>
              <a:t>City Council votes to fund HOF at $10M per year (to help offset the HOF reserve, the City increased the RTT by 1% in 2020</a:t>
            </a:r>
            <a:br>
              <a:rPr lang="en-US" sz="1500" dirty="0">
                <a:solidFill>
                  <a:srgbClr val="1294D3"/>
                </a:solidFill>
              </a:rPr>
            </a:br>
            <a:endParaRPr lang="en-US" sz="1500" dirty="0">
              <a:solidFill>
                <a:srgbClr val="1294D3"/>
              </a:solidFill>
            </a:endParaRPr>
          </a:p>
        </p:txBody>
      </p:sp>
      <p:grpSp>
        <p:nvGrpSpPr>
          <p:cNvPr id="50" name="Group 49">
            <a:extLst>
              <a:ext uri="{FF2B5EF4-FFF2-40B4-BE49-F238E27FC236}">
                <a16:creationId xmlns:a16="http://schemas.microsoft.com/office/drawing/2014/main" id="{CE0F8E30-006A-4884-8E79-FAEE40D05014}"/>
              </a:ext>
            </a:extLst>
          </p:cNvPr>
          <p:cNvGrpSpPr/>
          <p:nvPr/>
        </p:nvGrpSpPr>
        <p:grpSpPr>
          <a:xfrm>
            <a:off x="10892919" y="3789264"/>
            <a:ext cx="117088" cy="633437"/>
            <a:chOff x="1018478" y="3375909"/>
            <a:chExt cx="156117" cy="844582"/>
          </a:xfrm>
        </p:grpSpPr>
        <p:cxnSp>
          <p:nvCxnSpPr>
            <p:cNvPr id="51" name="Straight Arrow Connector 50">
              <a:extLst>
                <a:ext uri="{FF2B5EF4-FFF2-40B4-BE49-F238E27FC236}">
                  <a16:creationId xmlns:a16="http://schemas.microsoft.com/office/drawing/2014/main" id="{DC34B910-6EB3-43B4-84FB-E29C47F366F8}"/>
                </a:ext>
              </a:extLst>
            </p:cNvPr>
            <p:cNvCxnSpPr>
              <a:cxnSpLocks/>
            </p:cNvCxnSpPr>
            <p:nvPr/>
          </p:nvCxnSpPr>
          <p:spPr>
            <a:xfrm flipH="1">
              <a:off x="1087860" y="3534935"/>
              <a:ext cx="8676" cy="685556"/>
            </a:xfrm>
            <a:prstGeom prst="straightConnector1">
              <a:avLst/>
            </a:prstGeom>
            <a:ln>
              <a:solidFill>
                <a:srgbClr val="129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ABD1A648-CA65-4295-A0B4-569AF4AD0370}"/>
                </a:ext>
              </a:extLst>
            </p:cNvPr>
            <p:cNvSpPr/>
            <p:nvPr/>
          </p:nvSpPr>
          <p:spPr>
            <a:xfrm>
              <a:off x="1018478" y="3375909"/>
              <a:ext cx="156117" cy="159026"/>
            </a:xfrm>
            <a:prstGeom prst="ellipse">
              <a:avLst/>
            </a:prstGeom>
            <a:solidFill>
              <a:srgbClr val="1294D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53" name="Text Placeholder 14">
            <a:extLst>
              <a:ext uri="{FF2B5EF4-FFF2-40B4-BE49-F238E27FC236}">
                <a16:creationId xmlns:a16="http://schemas.microsoft.com/office/drawing/2014/main" id="{58CA991D-32AF-4094-8DD8-FD51D9BB4753}"/>
              </a:ext>
            </a:extLst>
          </p:cNvPr>
          <p:cNvSpPr txBox="1">
            <a:spLocks/>
          </p:cNvSpPr>
          <p:nvPr/>
        </p:nvSpPr>
        <p:spPr>
          <a:xfrm>
            <a:off x="10501948" y="4491845"/>
            <a:ext cx="1596912" cy="709016"/>
          </a:xfrm>
          <a:prstGeom prst="rect">
            <a:avLst/>
          </a:prstGeom>
          <a:solidFill>
            <a:srgbClr val="E2F3F9">
              <a:alpha val="80000"/>
            </a:srgbClr>
          </a:solidFill>
        </p:spPr>
        <p:txBody>
          <a:bodyPr vert="horz" lIns="91440" tIns="45720" rIns="91440" bIns="45720" numCol="1" spcCol="548640" rtlCol="0">
            <a:normAutofit/>
          </a:bodyPr>
          <a:lstStyle>
            <a:lvl1pPr marL="171450" indent="-171450" algn="l" defTabSz="914400" rtl="0" eaLnBrk="1" latinLnBrk="0" hangingPunct="1">
              <a:lnSpc>
                <a:spcPct val="90000"/>
              </a:lnSpc>
              <a:spcBef>
                <a:spcPts val="1000"/>
              </a:spcBef>
              <a:buFont typeface="Arial"/>
              <a:buChar char="•"/>
              <a:defRPr sz="1200" kern="1200" baseline="0">
                <a:solidFill>
                  <a:schemeClr val="tx1"/>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a:buNone/>
            </a:pPr>
            <a:r>
              <a:rPr lang="en-US" sz="1350" dirty="0"/>
              <a:t>First Roof-a-thon completed!</a:t>
            </a:r>
            <a:br>
              <a:rPr lang="en-US" sz="1350" dirty="0">
                <a:solidFill>
                  <a:srgbClr val="1294D3"/>
                </a:solidFill>
              </a:rPr>
            </a:br>
            <a:endParaRPr lang="en-US" sz="1350" dirty="0">
              <a:solidFill>
                <a:srgbClr val="1294D3"/>
              </a:solidFill>
            </a:endParaRPr>
          </a:p>
        </p:txBody>
      </p:sp>
      <p:sp>
        <p:nvSpPr>
          <p:cNvPr id="54" name="Title 23">
            <a:extLst>
              <a:ext uri="{FF2B5EF4-FFF2-40B4-BE49-F238E27FC236}">
                <a16:creationId xmlns:a16="http://schemas.microsoft.com/office/drawing/2014/main" id="{13E318CF-5877-4842-B548-9256EFDBDC26}"/>
              </a:ext>
            </a:extLst>
          </p:cNvPr>
          <p:cNvSpPr txBox="1">
            <a:spLocks/>
          </p:cNvSpPr>
          <p:nvPr/>
        </p:nvSpPr>
        <p:spPr>
          <a:xfrm>
            <a:off x="10067990" y="3431943"/>
            <a:ext cx="1006005" cy="337834"/>
          </a:xfrm>
          <a:prstGeom prst="rect">
            <a:avLst/>
          </a:prstGeom>
        </p:spPr>
        <p:txBody>
          <a:bodyPr/>
          <a:lstStyle>
            <a:lvl1pPr algn="l" defTabSz="457200" rtl="0" eaLnBrk="1" latinLnBrk="0" hangingPunct="1">
              <a:spcBef>
                <a:spcPct val="0"/>
              </a:spcBef>
              <a:buNone/>
              <a:defRPr sz="2400" b="1" kern="1200">
                <a:solidFill>
                  <a:srgbClr val="1294D3"/>
                </a:solidFill>
                <a:latin typeface="Helvetica Neue"/>
                <a:ea typeface="+mj-ea"/>
                <a:cs typeface="Helvetica Neue"/>
              </a:defRPr>
            </a:lvl1pPr>
          </a:lstStyle>
          <a:p>
            <a:r>
              <a:rPr lang="en-US" dirty="0"/>
              <a:t>2020</a:t>
            </a:r>
          </a:p>
        </p:txBody>
      </p:sp>
      <p:sp>
        <p:nvSpPr>
          <p:cNvPr id="65" name="Rectangle 64">
            <a:extLst>
              <a:ext uri="{FF2B5EF4-FFF2-40B4-BE49-F238E27FC236}">
                <a16:creationId xmlns:a16="http://schemas.microsoft.com/office/drawing/2014/main" id="{4D9EA545-7FBF-4054-8900-4730A26C557B}"/>
              </a:ext>
            </a:extLst>
          </p:cNvPr>
          <p:cNvSpPr/>
          <p:nvPr/>
        </p:nvSpPr>
        <p:spPr>
          <a:xfrm>
            <a:off x="0" y="6102626"/>
            <a:ext cx="12192000" cy="755374"/>
          </a:xfrm>
          <a:prstGeom prst="rect">
            <a:avLst/>
          </a:prstGeom>
          <a:solidFill>
            <a:srgbClr val="1294D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BCDE0894-7359-410E-87C2-5A4131E39B62}"/>
              </a:ext>
            </a:extLst>
          </p:cNvPr>
          <p:cNvPicPr>
            <a:picLocks noChangeAspect="1"/>
          </p:cNvPicPr>
          <p:nvPr/>
        </p:nvPicPr>
        <p:blipFill>
          <a:blip r:embed="rId3"/>
          <a:stretch>
            <a:fillRect/>
          </a:stretch>
        </p:blipFill>
        <p:spPr>
          <a:xfrm>
            <a:off x="10077700" y="6235054"/>
            <a:ext cx="2021160" cy="479171"/>
          </a:xfrm>
          <a:prstGeom prst="rect">
            <a:avLst/>
          </a:prstGeom>
        </p:spPr>
      </p:pic>
    </p:spTree>
    <p:extLst>
      <p:ext uri="{BB962C8B-B14F-4D97-AF65-F5344CB8AC3E}">
        <p14:creationId xmlns:p14="http://schemas.microsoft.com/office/powerpoint/2010/main" val="366645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dirty="0">
                <a:solidFill>
                  <a:srgbClr val="005D83"/>
                </a:solidFill>
                <a:latin typeface="Arial"/>
                <a:cs typeface="Arial"/>
              </a:rPr>
              <a:t>Housing Opportunity Fund Overview </a:t>
            </a: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47F39A9-9029-4995-A1B1-36045DC02B91}"/>
              </a:ext>
            </a:extLst>
          </p:cNvPr>
          <p:cNvSpPr/>
          <p:nvPr/>
        </p:nvSpPr>
        <p:spPr>
          <a:xfrm>
            <a:off x="385206" y="1688150"/>
            <a:ext cx="3913167" cy="3913737"/>
          </a:xfrm>
          <a:prstGeom prst="rect">
            <a:avLst/>
          </a:prstGeom>
          <a:solidFill>
            <a:srgbClr val="005D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10" name="TextBox 9">
            <a:extLst>
              <a:ext uri="{FF2B5EF4-FFF2-40B4-BE49-F238E27FC236}">
                <a16:creationId xmlns:a16="http://schemas.microsoft.com/office/drawing/2014/main" id="{329CE336-9F42-4D50-AA47-36508728DC04}"/>
              </a:ext>
            </a:extLst>
          </p:cNvPr>
          <p:cNvSpPr txBox="1"/>
          <p:nvPr/>
        </p:nvSpPr>
        <p:spPr>
          <a:xfrm>
            <a:off x="552925" y="1889120"/>
            <a:ext cx="3616012" cy="3539430"/>
          </a:xfrm>
          <a:prstGeom prst="rect">
            <a:avLst/>
          </a:prstGeom>
          <a:noFill/>
        </p:spPr>
        <p:txBody>
          <a:bodyPr wrap="square" lIns="91440" tIns="45720" rIns="91440" bIns="45720" rtlCol="0" anchor="t">
            <a:spAutoFit/>
          </a:bodyPr>
          <a:lstStyle/>
          <a:p>
            <a:r>
              <a:rPr lang="en-US" sz="1400" b="1">
                <a:solidFill>
                  <a:srgbClr val="FFD503"/>
                </a:solidFill>
                <a:latin typeface="Arial"/>
                <a:cs typeface="Arial"/>
              </a:rPr>
              <a:t>Advisory Board</a:t>
            </a:r>
            <a:br>
              <a:rPr lang="en-US" sz="1400" b="1" dirty="0">
                <a:solidFill>
                  <a:srgbClr val="FFD503"/>
                </a:solidFill>
                <a:latin typeface="Arial"/>
                <a:cs typeface="Arial"/>
              </a:rPr>
            </a:br>
            <a:endParaRPr lang="en-US" sz="1400" b="1" dirty="0">
              <a:solidFill>
                <a:srgbClr val="FFD503"/>
              </a:solidFill>
              <a:latin typeface="Arial"/>
              <a:cs typeface="Arial"/>
            </a:endParaRPr>
          </a:p>
          <a:p>
            <a:pPr marL="285750" indent="-285750">
              <a:buFont typeface="Arial" panose="020B0604020202020204" pitchFamily="34" charset="0"/>
              <a:buChar char="•"/>
            </a:pPr>
            <a:r>
              <a:rPr lang="en-US" sz="1400" dirty="0">
                <a:solidFill>
                  <a:schemeClr val="bg1"/>
                </a:solidFill>
                <a:latin typeface="Arial"/>
                <a:cs typeface="Arial"/>
              </a:rPr>
              <a:t>17 Pittsburgh residents with varying occupations and socioeconomic </a:t>
            </a:r>
            <a:r>
              <a:rPr lang="en-US" sz="1400">
                <a:solidFill>
                  <a:schemeClr val="bg1"/>
                </a:solidFill>
                <a:latin typeface="Arial"/>
                <a:cs typeface="Arial"/>
              </a:rPr>
              <a:t>backgrounds</a:t>
            </a:r>
            <a:br>
              <a:rPr lang="en-US" sz="1400" dirty="0">
                <a:solidFill>
                  <a:schemeClr val="bg1"/>
                </a:solidFill>
                <a:latin typeface="Arial"/>
                <a:cs typeface="Arial"/>
              </a:rPr>
            </a:br>
            <a:endParaRPr lang="en-US" sz="1400" dirty="0">
              <a:solidFill>
                <a:schemeClr val="bg1"/>
              </a:solidFill>
              <a:latin typeface="Arial"/>
              <a:cs typeface="Arial"/>
            </a:endParaRPr>
          </a:p>
          <a:p>
            <a:pPr marL="285750" indent="-285750">
              <a:buFont typeface="Arial" panose="020B0604020202020204" pitchFamily="34" charset="0"/>
              <a:buChar char="•"/>
            </a:pPr>
            <a:r>
              <a:rPr lang="en-US" sz="1400">
                <a:solidFill>
                  <a:schemeClr val="bg1"/>
                </a:solidFill>
                <a:latin typeface="Arial"/>
                <a:cs typeface="Arial"/>
              </a:rPr>
              <a:t>Reviews applications and guides </a:t>
            </a:r>
            <a:r>
              <a:rPr lang="en-US" sz="1400" dirty="0">
                <a:solidFill>
                  <a:schemeClr val="bg1"/>
                </a:solidFill>
                <a:latin typeface="Arial"/>
                <a:cs typeface="Arial"/>
              </a:rPr>
              <a:t>program development </a:t>
            </a:r>
          </a:p>
          <a:p>
            <a:pPr marL="285750" indent="-285750">
              <a:buFont typeface="Arial" panose="020B0604020202020204" pitchFamily="34" charset="0"/>
              <a:buChar char="•"/>
            </a:pPr>
            <a:endParaRPr lang="en-US" sz="1400" dirty="0">
              <a:solidFill>
                <a:schemeClr val="bg1"/>
              </a:solidFill>
              <a:latin typeface="Arial"/>
              <a:cs typeface="Arial"/>
            </a:endParaRPr>
          </a:p>
          <a:p>
            <a:r>
              <a:rPr lang="en-US" sz="1400" b="1">
                <a:solidFill>
                  <a:srgbClr val="FFD503"/>
                </a:solidFill>
                <a:latin typeface="Arial"/>
                <a:cs typeface="Arial"/>
              </a:rPr>
              <a:t>Governing Board</a:t>
            </a:r>
            <a:endParaRPr lang="en-US" sz="1400">
              <a:ea typeface="+mn-lt"/>
              <a:cs typeface="+mn-lt"/>
            </a:endParaRPr>
          </a:p>
          <a:p>
            <a:pPr marL="285750" indent="-285750">
              <a:buFont typeface="Arial,Sans-Serif" panose="020B0604020202020204" pitchFamily="34" charset="0"/>
              <a:buChar char="•"/>
            </a:pPr>
            <a:r>
              <a:rPr lang="en-US" sz="1400">
                <a:solidFill>
                  <a:schemeClr val="bg1"/>
                </a:solidFill>
                <a:latin typeface="Arial"/>
                <a:cs typeface="Arial"/>
              </a:rPr>
              <a:t>URA Board: votes on projects and votes to advance Annual Allocation Plan (AAP) to City Council</a:t>
            </a:r>
            <a:endParaRPr lang="en-US">
              <a:solidFill>
                <a:schemeClr val="bg1"/>
              </a:solidFill>
              <a:latin typeface="Calibri" panose="020F0502020204030204"/>
              <a:cs typeface="Calibri" panose="020F0502020204030204"/>
            </a:endParaRPr>
          </a:p>
          <a:p>
            <a:pPr marL="285750" indent="-285750">
              <a:buFont typeface="Arial,Sans-Serif" panose="020B0604020202020204" pitchFamily="34" charset="0"/>
              <a:buChar char="•"/>
            </a:pPr>
            <a:endParaRPr lang="en-US" sz="1400" dirty="0">
              <a:solidFill>
                <a:schemeClr val="bg1"/>
              </a:solidFill>
              <a:latin typeface="Arial"/>
              <a:cs typeface="Arial"/>
            </a:endParaRPr>
          </a:p>
          <a:p>
            <a:r>
              <a:rPr lang="en-US" sz="1400" b="1">
                <a:solidFill>
                  <a:srgbClr val="FFD503"/>
                </a:solidFill>
                <a:latin typeface="Arial"/>
                <a:cs typeface="Arial"/>
              </a:rPr>
              <a:t>City Council </a:t>
            </a:r>
            <a:endParaRPr lang="en-US" sz="1400">
              <a:ea typeface="+mn-lt"/>
              <a:cs typeface="+mn-lt"/>
            </a:endParaRPr>
          </a:p>
          <a:p>
            <a:pPr marL="285750" indent="-285750">
              <a:buFont typeface="Arial,Sans-Serif" panose="020B0604020202020204" pitchFamily="34" charset="0"/>
              <a:buChar char="•"/>
            </a:pPr>
            <a:r>
              <a:rPr lang="en-US" sz="1400">
                <a:solidFill>
                  <a:schemeClr val="bg1"/>
                </a:solidFill>
                <a:latin typeface="Arial"/>
                <a:cs typeface="Arial"/>
              </a:rPr>
              <a:t>Votes on proposed allocation plan </a:t>
            </a:r>
            <a:endParaRPr lang="en-US"/>
          </a:p>
        </p:txBody>
      </p:sp>
      <p:sp>
        <p:nvSpPr>
          <p:cNvPr id="11" name="Rectangle 10">
            <a:extLst>
              <a:ext uri="{FF2B5EF4-FFF2-40B4-BE49-F238E27FC236}">
                <a16:creationId xmlns:a16="http://schemas.microsoft.com/office/drawing/2014/main" id="{349CE081-6D41-455D-89C0-47688A460A09}"/>
              </a:ext>
            </a:extLst>
          </p:cNvPr>
          <p:cNvSpPr/>
          <p:nvPr/>
        </p:nvSpPr>
        <p:spPr>
          <a:xfrm>
            <a:off x="4428987" y="1688150"/>
            <a:ext cx="4827568" cy="3913737"/>
          </a:xfrm>
          <a:prstGeom prst="rect">
            <a:avLst/>
          </a:prstGeom>
          <a:solidFill>
            <a:srgbClr val="0094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16" name="Rectangle 15">
            <a:extLst>
              <a:ext uri="{FF2B5EF4-FFF2-40B4-BE49-F238E27FC236}">
                <a16:creationId xmlns:a16="http://schemas.microsoft.com/office/drawing/2014/main" id="{046A210C-9D0E-4BF5-9742-A2E4FF548157}"/>
              </a:ext>
            </a:extLst>
          </p:cNvPr>
          <p:cNvSpPr/>
          <p:nvPr/>
        </p:nvSpPr>
        <p:spPr>
          <a:xfrm>
            <a:off x="9387168" y="1691324"/>
            <a:ext cx="2455843" cy="3911880"/>
          </a:xfrm>
          <a:prstGeom prst="rect">
            <a:avLst/>
          </a:prstGeom>
          <a:solidFill>
            <a:srgbClr val="7AC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19" name="TextBox 18">
            <a:extLst>
              <a:ext uri="{FF2B5EF4-FFF2-40B4-BE49-F238E27FC236}">
                <a16:creationId xmlns:a16="http://schemas.microsoft.com/office/drawing/2014/main" id="{4684E506-42E0-410D-AD59-87DFAF768016}"/>
              </a:ext>
            </a:extLst>
          </p:cNvPr>
          <p:cNvSpPr txBox="1"/>
          <p:nvPr/>
        </p:nvSpPr>
        <p:spPr>
          <a:xfrm>
            <a:off x="4560973" y="1822444"/>
            <a:ext cx="4631951" cy="3635454"/>
          </a:xfrm>
          <a:prstGeom prst="rect">
            <a:avLst/>
          </a:prstGeom>
          <a:noFill/>
        </p:spPr>
        <p:txBody>
          <a:bodyPr wrap="square" lIns="91440" tIns="45720" rIns="91440" bIns="45720" rtlCol="0" anchor="t">
            <a:spAutoFit/>
          </a:bodyPr>
          <a:lstStyle/>
          <a:p>
            <a:pPr>
              <a:spcAft>
                <a:spcPts val="1200"/>
              </a:spcAft>
            </a:pPr>
            <a:r>
              <a:rPr lang="en-US" sz="1400" b="1">
                <a:solidFill>
                  <a:srgbClr val="FFD503"/>
                </a:solidFill>
                <a:latin typeface="Arial"/>
                <a:cs typeface="Arial"/>
              </a:rPr>
              <a:t>Eligible Uses of Funds: </a:t>
            </a:r>
            <a:endParaRPr lang="en-US" sz="1400">
              <a:ea typeface="+mn-lt"/>
              <a:cs typeface="+mn-lt"/>
            </a:endParaRPr>
          </a:p>
          <a:p>
            <a:pPr marL="285750" indent="-285750">
              <a:spcAft>
                <a:spcPts val="1200"/>
              </a:spcAft>
              <a:buFont typeface="Arial,Sans-Serif" panose="020B0604020202020204" pitchFamily="34" charset="0"/>
              <a:buChar char="•"/>
            </a:pPr>
            <a:r>
              <a:rPr lang="en-US" sz="1400">
                <a:solidFill>
                  <a:schemeClr val="bg1"/>
                </a:solidFill>
                <a:latin typeface="Arial"/>
                <a:cs typeface="Arial"/>
              </a:rPr>
              <a:t>Create and preserve affordable housing for rent and </a:t>
            </a:r>
            <a:br>
              <a:rPr lang="en-US" sz="1400" dirty="0">
                <a:solidFill>
                  <a:schemeClr val="bg1"/>
                </a:solidFill>
                <a:latin typeface="Arial"/>
                <a:cs typeface="Arial"/>
              </a:rPr>
            </a:br>
            <a:r>
              <a:rPr lang="en-US" sz="1400">
                <a:solidFill>
                  <a:schemeClr val="bg1"/>
                </a:solidFill>
                <a:latin typeface="Arial"/>
                <a:cs typeface="Arial"/>
              </a:rPr>
              <a:t>for-sale</a:t>
            </a:r>
            <a:endParaRPr lang="en-US" sz="1400">
              <a:solidFill>
                <a:schemeClr val="bg1"/>
              </a:solidFill>
              <a:ea typeface="+mn-lt"/>
              <a:cs typeface="+mn-lt"/>
            </a:endParaRPr>
          </a:p>
          <a:p>
            <a:pPr marL="285750" indent="-285750">
              <a:spcAft>
                <a:spcPts val="1200"/>
              </a:spcAft>
              <a:buFont typeface="Arial,Sans-Serif" panose="020B0604020202020204" pitchFamily="34" charset="0"/>
              <a:buChar char="•"/>
            </a:pPr>
            <a:r>
              <a:rPr lang="en-US" sz="1400">
                <a:solidFill>
                  <a:schemeClr val="bg1"/>
                </a:solidFill>
                <a:latin typeface="Arial"/>
                <a:cs typeface="Arial"/>
              </a:rPr>
              <a:t>Focus on deed restricted and/or permanently affordable housing</a:t>
            </a:r>
            <a:endParaRPr lang="en-US" sz="1400">
              <a:ea typeface="+mn-lt"/>
              <a:cs typeface="+mn-lt"/>
            </a:endParaRPr>
          </a:p>
          <a:p>
            <a:pPr marL="285750" indent="-285750">
              <a:spcAft>
                <a:spcPts val="1200"/>
              </a:spcAft>
              <a:buFont typeface="Arial,Sans-Serif" panose="020B0604020202020204" pitchFamily="34" charset="0"/>
              <a:buChar char="•"/>
            </a:pPr>
            <a:r>
              <a:rPr lang="en-US" sz="1400">
                <a:solidFill>
                  <a:schemeClr val="bg1"/>
                </a:solidFill>
                <a:latin typeface="Arial"/>
                <a:cs typeface="Arial"/>
              </a:rPr>
              <a:t>Expand access for seniors and people with disabilities</a:t>
            </a:r>
            <a:endParaRPr lang="en-US" sz="1400">
              <a:ea typeface="+mn-lt"/>
              <a:cs typeface="+mn-lt"/>
            </a:endParaRPr>
          </a:p>
          <a:p>
            <a:pPr marL="285750" indent="-285750">
              <a:spcAft>
                <a:spcPts val="1200"/>
              </a:spcAft>
              <a:buFont typeface="Arial,Sans-Serif" panose="020B0604020202020204" pitchFamily="34" charset="0"/>
              <a:buChar char="•"/>
            </a:pPr>
            <a:r>
              <a:rPr lang="en-US" sz="1400">
                <a:solidFill>
                  <a:schemeClr val="bg1"/>
                </a:solidFill>
                <a:latin typeface="Arial"/>
                <a:cs typeface="Arial"/>
              </a:rPr>
              <a:t>Increase number of affordable homes with supportive services to prevent homelessness</a:t>
            </a:r>
            <a:endParaRPr lang="en-US" sz="1400">
              <a:ea typeface="+mn-lt"/>
              <a:cs typeface="+mn-lt"/>
            </a:endParaRPr>
          </a:p>
          <a:p>
            <a:pPr marL="285750" indent="-285750">
              <a:spcAft>
                <a:spcPts val="1200"/>
              </a:spcAft>
              <a:buFont typeface="Arial,Sans-Serif" panose="020B0604020202020204" pitchFamily="34" charset="0"/>
              <a:buChar char="•"/>
            </a:pPr>
            <a:r>
              <a:rPr lang="en-US" sz="1400">
                <a:solidFill>
                  <a:schemeClr val="bg1"/>
                </a:solidFill>
                <a:latin typeface="Arial"/>
                <a:cs typeface="Arial"/>
              </a:rPr>
              <a:t>Stabilize neighborhoods</a:t>
            </a:r>
            <a:endParaRPr lang="en-US" sz="1400">
              <a:ea typeface="+mn-lt"/>
              <a:cs typeface="+mn-lt"/>
            </a:endParaRPr>
          </a:p>
          <a:p>
            <a:pPr marL="285750" indent="-285750">
              <a:spcAft>
                <a:spcPts val="1200"/>
              </a:spcAft>
              <a:buFont typeface="Arial,Sans-Serif" panose="020B0604020202020204" pitchFamily="34" charset="0"/>
              <a:buChar char="•"/>
            </a:pPr>
            <a:r>
              <a:rPr lang="en-US" sz="1400">
                <a:solidFill>
                  <a:schemeClr val="bg1"/>
                </a:solidFill>
                <a:latin typeface="Arial"/>
                <a:cs typeface="Arial"/>
              </a:rPr>
              <a:t>Identify and secure additional funding opportunities </a:t>
            </a:r>
            <a:br>
              <a:rPr lang="en-US" sz="1400" dirty="0">
                <a:solidFill>
                  <a:schemeClr val="bg1"/>
                </a:solidFill>
                <a:latin typeface="Arial"/>
                <a:cs typeface="Arial"/>
              </a:rPr>
            </a:br>
            <a:r>
              <a:rPr lang="en-US" sz="1400">
                <a:solidFill>
                  <a:schemeClr val="bg1"/>
                </a:solidFill>
                <a:latin typeface="Arial"/>
                <a:cs typeface="Arial"/>
              </a:rPr>
              <a:t>for HOF</a:t>
            </a:r>
            <a:endParaRPr lang="en-US">
              <a:solidFill>
                <a:schemeClr val="bg1"/>
              </a:solidFill>
            </a:endParaRPr>
          </a:p>
        </p:txBody>
      </p:sp>
      <p:sp>
        <p:nvSpPr>
          <p:cNvPr id="20" name="TextBox 19">
            <a:extLst>
              <a:ext uri="{FF2B5EF4-FFF2-40B4-BE49-F238E27FC236}">
                <a16:creationId xmlns:a16="http://schemas.microsoft.com/office/drawing/2014/main" id="{A8164BFB-31D6-4210-8D59-BD581177B88D}"/>
              </a:ext>
            </a:extLst>
          </p:cNvPr>
          <p:cNvSpPr txBox="1"/>
          <p:nvPr/>
        </p:nvSpPr>
        <p:spPr>
          <a:xfrm>
            <a:off x="9535178" y="1889118"/>
            <a:ext cx="2148084" cy="2769989"/>
          </a:xfrm>
          <a:prstGeom prst="rect">
            <a:avLst/>
          </a:prstGeom>
          <a:noFill/>
        </p:spPr>
        <p:txBody>
          <a:bodyPr wrap="square" lIns="91440" tIns="45720" rIns="91440" bIns="45720" rtlCol="0" anchor="t">
            <a:spAutoFit/>
          </a:bodyPr>
          <a:lstStyle/>
          <a:p>
            <a:pPr>
              <a:spcAft>
                <a:spcPts val="1200"/>
              </a:spcAft>
            </a:pPr>
            <a:r>
              <a:rPr lang="en-US" sz="1400" b="1">
                <a:solidFill>
                  <a:srgbClr val="FFD503"/>
                </a:solidFill>
                <a:latin typeface="Arial"/>
                <a:cs typeface="Arial"/>
              </a:rPr>
              <a:t>Annual Allocation Plan</a:t>
            </a:r>
            <a:endParaRPr lang="en-US" sz="1400">
              <a:ea typeface="+mn-lt"/>
              <a:cs typeface="+mn-lt"/>
            </a:endParaRPr>
          </a:p>
          <a:p>
            <a:pPr marL="285750" indent="-285750">
              <a:spcAft>
                <a:spcPts val="1200"/>
              </a:spcAft>
              <a:buFont typeface="Arial,Sans-Serif"/>
              <a:buChar char="•"/>
            </a:pPr>
            <a:r>
              <a:rPr lang="en-US" sz="1400">
                <a:solidFill>
                  <a:schemeClr val="bg1"/>
                </a:solidFill>
                <a:latin typeface="Arial"/>
                <a:cs typeface="Arial"/>
              </a:rPr>
              <a:t>URA must collect public feedback prior to the passage of the next year’s AAP</a:t>
            </a:r>
            <a:endParaRPr lang="en-US" sz="1400">
              <a:solidFill>
                <a:schemeClr val="bg1"/>
              </a:solidFill>
              <a:latin typeface="Arial"/>
              <a:ea typeface="+mn-lt"/>
              <a:cs typeface="Arial"/>
            </a:endParaRPr>
          </a:p>
          <a:p>
            <a:pPr marL="285750" indent="-285750">
              <a:spcAft>
                <a:spcPts val="1200"/>
              </a:spcAft>
              <a:buFont typeface="Arial,Sans-Serif"/>
              <a:buChar char="•"/>
            </a:pPr>
            <a:r>
              <a:rPr lang="en-US" sz="1400">
                <a:solidFill>
                  <a:schemeClr val="bg1"/>
                </a:solidFill>
                <a:latin typeface="Arial"/>
                <a:cs typeface="Arial"/>
              </a:rPr>
              <a:t>Draft AAP must be approved by the Advisory Board, URA Board, and City Council every year </a:t>
            </a:r>
            <a:endParaRPr lang="en-US">
              <a:solidFill>
                <a:schemeClr val="bg1"/>
              </a:solidFill>
            </a:endParaRPr>
          </a:p>
        </p:txBody>
      </p:sp>
      <p:pic>
        <p:nvPicPr>
          <p:cNvPr id="3" name="Picture 3">
            <a:extLst>
              <a:ext uri="{FF2B5EF4-FFF2-40B4-BE49-F238E27FC236}">
                <a16:creationId xmlns:a16="http://schemas.microsoft.com/office/drawing/2014/main" id="{8A3E66E4-E707-4C2C-82BC-CF6FF11D2078}"/>
              </a:ext>
            </a:extLst>
          </p:cNvPr>
          <p:cNvPicPr>
            <a:picLocks noChangeAspect="1"/>
          </p:cNvPicPr>
          <p:nvPr/>
        </p:nvPicPr>
        <p:blipFill>
          <a:blip r:embed="rId3"/>
          <a:stretch>
            <a:fillRect/>
          </a:stretch>
        </p:blipFill>
        <p:spPr>
          <a:xfrm>
            <a:off x="9953625" y="6174239"/>
            <a:ext cx="1590675" cy="472171"/>
          </a:xfrm>
          <a:prstGeom prst="rect">
            <a:avLst/>
          </a:prstGeom>
        </p:spPr>
      </p:pic>
    </p:spTree>
    <p:extLst>
      <p:ext uri="{BB962C8B-B14F-4D97-AF65-F5344CB8AC3E}">
        <p14:creationId xmlns:p14="http://schemas.microsoft.com/office/powerpoint/2010/main" val="155425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pPr marL="0" indent="0">
              <a:buNone/>
            </a:pPr>
            <a:r>
              <a:rPr lang="en-US" sz="4000" b="1" dirty="0">
                <a:solidFill>
                  <a:srgbClr val="005D83"/>
                </a:solidFill>
                <a:latin typeface="Arial"/>
                <a:cs typeface="Arial"/>
              </a:rPr>
              <a:t>2023 Area Median Income (AMI) Levels</a:t>
            </a: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3D0DF2D-093C-41CB-82FF-45086EFEAD86}"/>
              </a:ext>
            </a:extLst>
          </p:cNvPr>
          <p:cNvSpPr/>
          <p:nvPr/>
        </p:nvSpPr>
        <p:spPr>
          <a:xfrm>
            <a:off x="2419473" y="5511881"/>
            <a:ext cx="7353054" cy="1272927"/>
          </a:xfrm>
          <a:prstGeom prst="rect">
            <a:avLst/>
          </a:prstGeom>
          <a:solidFill>
            <a:srgbClr val="0094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pPr>
            <a:r>
              <a:rPr lang="en-US" sz="2000" dirty="0">
                <a:latin typeface="Arial"/>
                <a:cs typeface="Arial"/>
              </a:rPr>
              <a:t>½ of funds allocated to 30% AMI or below </a:t>
            </a:r>
          </a:p>
          <a:p>
            <a:pPr marL="285750" indent="-285750" algn="ctr">
              <a:buFont typeface="Arial" panose="020B0604020202020204" pitchFamily="34" charset="0"/>
              <a:buChar char="•"/>
            </a:pPr>
            <a:r>
              <a:rPr lang="en-US" sz="2000" dirty="0">
                <a:latin typeface="Arial"/>
                <a:cs typeface="Arial"/>
              </a:rPr>
              <a:t>¼ of funds allocated to 50% AMI or below </a:t>
            </a:r>
          </a:p>
          <a:p>
            <a:pPr marL="285750" indent="-285750" algn="ctr">
              <a:buFont typeface="Arial" panose="020B0604020202020204" pitchFamily="34" charset="0"/>
              <a:buChar char="•"/>
            </a:pPr>
            <a:r>
              <a:rPr lang="en-US" sz="2000" dirty="0">
                <a:latin typeface="Arial"/>
                <a:cs typeface="Arial"/>
              </a:rPr>
              <a:t>¼ of funds allocated to 80% AMI or below*</a:t>
            </a:r>
          </a:p>
        </p:txBody>
      </p:sp>
      <p:pic>
        <p:nvPicPr>
          <p:cNvPr id="5" name="Picture 3" descr="Text&#10;&#10;Description automatically generated">
            <a:extLst>
              <a:ext uri="{FF2B5EF4-FFF2-40B4-BE49-F238E27FC236}">
                <a16:creationId xmlns:a16="http://schemas.microsoft.com/office/drawing/2014/main" id="{4012893F-7551-4ABB-B168-74010604A81C}"/>
              </a:ext>
            </a:extLst>
          </p:cNvPr>
          <p:cNvPicPr>
            <a:picLocks noChangeAspect="1"/>
          </p:cNvPicPr>
          <p:nvPr/>
        </p:nvPicPr>
        <p:blipFill>
          <a:blip r:embed="rId3"/>
          <a:stretch>
            <a:fillRect/>
          </a:stretch>
        </p:blipFill>
        <p:spPr>
          <a:xfrm>
            <a:off x="9953625" y="6174239"/>
            <a:ext cx="1590675" cy="472171"/>
          </a:xfrm>
          <a:prstGeom prst="rect">
            <a:avLst/>
          </a:prstGeom>
        </p:spPr>
      </p:pic>
      <p:sp>
        <p:nvSpPr>
          <p:cNvPr id="10" name="TextBox 9">
            <a:extLst>
              <a:ext uri="{FF2B5EF4-FFF2-40B4-BE49-F238E27FC236}">
                <a16:creationId xmlns:a16="http://schemas.microsoft.com/office/drawing/2014/main" id="{5716B5D5-887D-47D9-AD0E-2D22CA255C67}"/>
              </a:ext>
            </a:extLst>
          </p:cNvPr>
          <p:cNvSpPr txBox="1"/>
          <p:nvPr/>
        </p:nvSpPr>
        <p:spPr>
          <a:xfrm>
            <a:off x="2419473" y="4988078"/>
            <a:ext cx="73533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latin typeface="Arial"/>
                <a:cs typeface="Arial"/>
              </a:rPr>
              <a:t>HUD creates regions for calculating AMI. The income limits for Pittsburgh are based on incomes in the Pittsburgh MSA – Allegheny, Armstrong, Beaver, Butler, Fayette, Washington, and Westmoreland Counties.</a:t>
            </a:r>
            <a:endParaRPr lang="en-US" sz="1050" dirty="0">
              <a:cs typeface="Calibri"/>
            </a:endParaRPr>
          </a:p>
        </p:txBody>
      </p:sp>
      <p:pic>
        <p:nvPicPr>
          <p:cNvPr id="4" name="Picture 3" descr="A picture containing text, screenshot, number, font&#10;&#10;Description automatically generated">
            <a:extLst>
              <a:ext uri="{FF2B5EF4-FFF2-40B4-BE49-F238E27FC236}">
                <a16:creationId xmlns:a16="http://schemas.microsoft.com/office/drawing/2014/main" id="{5EA5EB25-B991-4010-2353-1E487F3F7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864" y="1434021"/>
            <a:ext cx="7911761" cy="3554055"/>
          </a:xfrm>
          <a:prstGeom prst="rect">
            <a:avLst/>
          </a:prstGeom>
        </p:spPr>
      </p:pic>
    </p:spTree>
    <p:extLst>
      <p:ext uri="{BB962C8B-B14F-4D97-AF65-F5344CB8AC3E}">
        <p14:creationId xmlns:p14="http://schemas.microsoft.com/office/powerpoint/2010/main" val="766374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8B440-4D2F-468C-85FC-E371BBA49455}"/>
              </a:ext>
            </a:extLst>
          </p:cNvPr>
          <p:cNvSpPr txBox="1"/>
          <p:nvPr/>
        </p:nvSpPr>
        <p:spPr>
          <a:xfrm>
            <a:off x="474571" y="221551"/>
            <a:ext cx="11268486" cy="1200329"/>
          </a:xfrm>
          <a:prstGeom prst="rect">
            <a:avLst/>
          </a:prstGeom>
          <a:noFill/>
        </p:spPr>
        <p:txBody>
          <a:bodyPr wrap="square" rtlCol="0">
            <a:spAutoFit/>
          </a:bodyPr>
          <a:lstStyle/>
          <a:p>
            <a:pPr algn="ctr"/>
            <a:r>
              <a:rPr lang="en-US" sz="3600" b="1" dirty="0">
                <a:solidFill>
                  <a:srgbClr val="58585A"/>
                </a:solidFill>
                <a:latin typeface="Arial" panose="020B0604020202020204" pitchFamily="34" charset="0"/>
                <a:cs typeface="Arial" panose="020B0604020202020204" pitchFamily="34" charset="0"/>
              </a:rPr>
              <a:t>Housing Opportunity Fund Allocations </a:t>
            </a:r>
          </a:p>
          <a:p>
            <a:pPr algn="ctr"/>
            <a:r>
              <a:rPr lang="en-US" sz="3600" b="1" dirty="0">
                <a:solidFill>
                  <a:srgbClr val="58585A"/>
                </a:solidFill>
                <a:latin typeface="Arial" panose="020B0604020202020204" pitchFamily="34" charset="0"/>
                <a:cs typeface="Arial" panose="020B0604020202020204" pitchFamily="34" charset="0"/>
              </a:rPr>
              <a:t>2018 – Present </a:t>
            </a:r>
          </a:p>
        </p:txBody>
      </p:sp>
      <p:graphicFrame>
        <p:nvGraphicFramePr>
          <p:cNvPr id="3" name="Table 2">
            <a:extLst>
              <a:ext uri="{FF2B5EF4-FFF2-40B4-BE49-F238E27FC236}">
                <a16:creationId xmlns:a16="http://schemas.microsoft.com/office/drawing/2014/main" id="{632A3377-3654-49F9-8729-58301E428854}"/>
              </a:ext>
            </a:extLst>
          </p:cNvPr>
          <p:cNvGraphicFramePr>
            <a:graphicFrameLocks noGrp="1"/>
          </p:cNvGraphicFramePr>
          <p:nvPr/>
        </p:nvGraphicFramePr>
        <p:xfrm>
          <a:off x="99061" y="1594558"/>
          <a:ext cx="11643996" cy="4666020"/>
        </p:xfrm>
        <a:graphic>
          <a:graphicData uri="http://schemas.openxmlformats.org/drawingml/2006/table">
            <a:tbl>
              <a:tblPr/>
              <a:tblGrid>
                <a:gridCol w="1907052">
                  <a:extLst>
                    <a:ext uri="{9D8B030D-6E8A-4147-A177-3AD203B41FA5}">
                      <a16:colId xmlns:a16="http://schemas.microsoft.com/office/drawing/2014/main" val="3754647182"/>
                    </a:ext>
                  </a:extLst>
                </a:gridCol>
                <a:gridCol w="1213578">
                  <a:extLst>
                    <a:ext uri="{9D8B030D-6E8A-4147-A177-3AD203B41FA5}">
                      <a16:colId xmlns:a16="http://schemas.microsoft.com/office/drawing/2014/main" val="1802371669"/>
                    </a:ext>
                  </a:extLst>
                </a:gridCol>
                <a:gridCol w="1366142">
                  <a:extLst>
                    <a:ext uri="{9D8B030D-6E8A-4147-A177-3AD203B41FA5}">
                      <a16:colId xmlns:a16="http://schemas.microsoft.com/office/drawing/2014/main" val="155617957"/>
                    </a:ext>
                  </a:extLst>
                </a:gridCol>
                <a:gridCol w="1311242">
                  <a:extLst>
                    <a:ext uri="{9D8B030D-6E8A-4147-A177-3AD203B41FA5}">
                      <a16:colId xmlns:a16="http://schemas.microsoft.com/office/drawing/2014/main" val="3367497619"/>
                    </a:ext>
                  </a:extLst>
                </a:gridCol>
                <a:gridCol w="1192774">
                  <a:extLst>
                    <a:ext uri="{9D8B030D-6E8A-4147-A177-3AD203B41FA5}">
                      <a16:colId xmlns:a16="http://schemas.microsoft.com/office/drawing/2014/main" val="1686581101"/>
                    </a:ext>
                  </a:extLst>
                </a:gridCol>
                <a:gridCol w="1165035">
                  <a:extLst>
                    <a:ext uri="{9D8B030D-6E8A-4147-A177-3AD203B41FA5}">
                      <a16:colId xmlns:a16="http://schemas.microsoft.com/office/drawing/2014/main" val="3360219939"/>
                    </a:ext>
                  </a:extLst>
                </a:gridCol>
                <a:gridCol w="1066669">
                  <a:extLst>
                    <a:ext uri="{9D8B030D-6E8A-4147-A177-3AD203B41FA5}">
                      <a16:colId xmlns:a16="http://schemas.microsoft.com/office/drawing/2014/main" val="379302859"/>
                    </a:ext>
                  </a:extLst>
                </a:gridCol>
                <a:gridCol w="1154097">
                  <a:extLst>
                    <a:ext uri="{9D8B030D-6E8A-4147-A177-3AD203B41FA5}">
                      <a16:colId xmlns:a16="http://schemas.microsoft.com/office/drawing/2014/main" val="411610263"/>
                    </a:ext>
                  </a:extLst>
                </a:gridCol>
                <a:gridCol w="1267407">
                  <a:extLst>
                    <a:ext uri="{9D8B030D-6E8A-4147-A177-3AD203B41FA5}">
                      <a16:colId xmlns:a16="http://schemas.microsoft.com/office/drawing/2014/main" val="870371448"/>
                    </a:ext>
                  </a:extLst>
                </a:gridCol>
              </a:tblGrid>
              <a:tr h="403860">
                <a:tc>
                  <a:txBody>
                    <a:bodyPr/>
                    <a:lstStyle/>
                    <a:p>
                      <a:pPr algn="l" fontAlgn="ctr"/>
                      <a:endParaRPr lang="en-US" sz="1400" b="0" i="0" u="none" strike="noStrike" dirty="0">
                        <a:solidFill>
                          <a:srgbClr val="000000"/>
                        </a:solidFill>
                        <a:effectLst/>
                        <a:latin typeface="Arial"/>
                        <a:cs typeface="Arial"/>
                      </a:endParaRPr>
                    </a:p>
                  </a:txBody>
                  <a:tcPr marL="7620" marR="7620" marT="762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endParaRPr lang="en-US" sz="1400" b="1" i="0" u="none" strike="noStrike" dirty="0">
                        <a:solidFill>
                          <a:srgbClr val="FFFFFF"/>
                        </a:solidFill>
                        <a:effectLst/>
                        <a:latin typeface="Arial"/>
                        <a:cs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endParaRPr lang="en-US" sz="1400" b="1" i="0" u="none" strike="noStrike" dirty="0">
                        <a:solidFill>
                          <a:srgbClr val="FFFFFF"/>
                        </a:solidFill>
                        <a:effectLst/>
                        <a:latin typeface="Arial"/>
                        <a:cs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endParaRPr lang="en-US" sz="1400" b="1" i="0" u="none" strike="noStrike" dirty="0">
                        <a:solidFill>
                          <a:srgbClr val="FFFFFF"/>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endParaRPr lang="en-US" sz="1400" b="1" i="0" u="none" strike="noStrike" dirty="0">
                        <a:solidFill>
                          <a:srgbClr val="FFFFFF"/>
                        </a:solidFill>
                        <a:effectLst/>
                        <a:latin typeface="Arial"/>
                        <a:cs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endParaRPr lang="en-US" sz="1400" b="1" i="0" u="none" strike="noStrike" dirty="0">
                        <a:solidFill>
                          <a:srgbClr val="FFFFFF"/>
                        </a:solidFill>
                        <a:effectLst/>
                        <a:latin typeface="Arial"/>
                        <a:cs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rtl="0" fontAlgn="ctr"/>
                      <a:endParaRPr lang="en-US" sz="1400" b="1" i="0" u="none" strike="noStrike" dirty="0">
                        <a:solidFill>
                          <a:schemeClr val="bg1"/>
                        </a:solidFill>
                        <a:effectLst/>
                        <a:latin typeface="Arial"/>
                        <a:cs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rtl="0" fontAlgn="ctr"/>
                      <a:endParaRPr lang="en-US" sz="900" b="1" i="0" u="none" strike="noStrike" dirty="0">
                        <a:solidFill>
                          <a:sysClr val="windowText" lastClr="000000"/>
                        </a:solidFill>
                        <a:effectLst/>
                        <a:latin typeface="Arial"/>
                        <a:cs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rtl="0" fontAlgn="ctr"/>
                      <a:endParaRPr lang="en-US" sz="1400" b="1" i="0" u="none" strike="noStrike" dirty="0">
                        <a:solidFill>
                          <a:sysClr val="windowText" lastClr="000000"/>
                        </a:solidFill>
                        <a:effectLst/>
                        <a:latin typeface="Arial"/>
                        <a:cs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4980312"/>
                  </a:ext>
                </a:extLst>
              </a:tr>
              <a:tr h="403860">
                <a:tc>
                  <a:txBody>
                    <a:bodyPr/>
                    <a:lstStyle/>
                    <a:p>
                      <a:pPr algn="l" fontAlgn="ctr"/>
                      <a:endParaRPr lang="en-US" sz="1400" b="0" i="0" u="none" strike="noStrike" dirty="0">
                        <a:solidFill>
                          <a:srgbClr val="000000"/>
                        </a:solidFill>
                        <a:effectLst/>
                        <a:latin typeface="Arial"/>
                        <a:cs typeface="Arial"/>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1" i="0" u="none" strike="noStrike" dirty="0">
                          <a:solidFill>
                            <a:srgbClr val="FFFFFF"/>
                          </a:solidFill>
                          <a:effectLst/>
                          <a:latin typeface="Arial"/>
                          <a:cs typeface="Arial"/>
                        </a:rPr>
                        <a:t>2018 AAP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tc>
                  <a:txBody>
                    <a:bodyPr/>
                    <a:lstStyle/>
                    <a:p>
                      <a:pPr algn="ctr" rtl="0" fontAlgn="ctr"/>
                      <a:r>
                        <a:rPr lang="en-US" sz="1400" b="1" i="0" u="none" strike="noStrike" dirty="0">
                          <a:solidFill>
                            <a:srgbClr val="FFFFFF"/>
                          </a:solidFill>
                          <a:effectLst/>
                          <a:latin typeface="Arial"/>
                          <a:cs typeface="Arial"/>
                        </a:rPr>
                        <a:t>2019 AAP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tc>
                  <a:txBody>
                    <a:bodyPr/>
                    <a:lstStyle/>
                    <a:p>
                      <a:pPr algn="ctr" rtl="0" fontAlgn="ctr"/>
                      <a:r>
                        <a:rPr lang="en-US" sz="1400" b="1" i="0" u="none" strike="noStrike" dirty="0">
                          <a:solidFill>
                            <a:srgbClr val="FFFFFF"/>
                          </a:solidFill>
                          <a:effectLst/>
                          <a:latin typeface="Arial"/>
                          <a:cs typeface="Arial"/>
                        </a:rPr>
                        <a:t>2020 AAP </a:t>
                      </a:r>
                      <a:endParaRPr lang="en-US" sz="1400" b="1" i="0" u="none" strike="noStrike">
                        <a:solidFill>
                          <a:srgbClr val="FFFF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tc>
                  <a:txBody>
                    <a:bodyPr/>
                    <a:lstStyle/>
                    <a:p>
                      <a:pPr algn="ctr" rtl="0" fontAlgn="ctr"/>
                      <a:r>
                        <a:rPr lang="en-US" sz="1400" b="1" i="0" u="none" strike="noStrike" dirty="0">
                          <a:solidFill>
                            <a:srgbClr val="FFFFFF"/>
                          </a:solidFill>
                          <a:effectLst/>
                          <a:latin typeface="Arial"/>
                          <a:cs typeface="Arial"/>
                        </a:rPr>
                        <a:t>2021 AAP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tc>
                  <a:txBody>
                    <a:bodyPr/>
                    <a:lstStyle/>
                    <a:p>
                      <a:pPr algn="ctr" rtl="0" fontAlgn="ctr"/>
                      <a:r>
                        <a:rPr lang="en-US" sz="1400" b="1" i="0" u="none" strike="noStrike" dirty="0">
                          <a:solidFill>
                            <a:srgbClr val="FFFFFF"/>
                          </a:solidFill>
                          <a:effectLst/>
                          <a:latin typeface="Arial"/>
                          <a:cs typeface="Arial"/>
                        </a:rPr>
                        <a:t>Add’l 2021 HOF Funding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tc>
                  <a:txBody>
                    <a:bodyPr/>
                    <a:lstStyle/>
                    <a:p>
                      <a:pPr algn="ctr" rtl="0" fontAlgn="ctr"/>
                      <a:r>
                        <a:rPr lang="en-US" sz="1400" b="1" i="0" u="none" strike="noStrike" dirty="0">
                          <a:solidFill>
                            <a:schemeClr val="bg1"/>
                          </a:solidFill>
                          <a:effectLst/>
                          <a:latin typeface="Arial"/>
                          <a:cs typeface="Arial"/>
                        </a:rPr>
                        <a:t>2022 AAP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tc>
                  <a:txBody>
                    <a:bodyPr/>
                    <a:lstStyle/>
                    <a:p>
                      <a:pPr algn="ctr" rtl="0" fontAlgn="ctr"/>
                      <a:r>
                        <a:rPr lang="en-US" sz="1400" b="1" i="0" u="none" strike="noStrike" dirty="0">
                          <a:solidFill>
                            <a:schemeClr val="bg1"/>
                          </a:solidFill>
                          <a:effectLst/>
                          <a:latin typeface="Arial"/>
                          <a:cs typeface="Arial"/>
                        </a:rPr>
                        <a:t>2023 AAP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tc>
                  <a:txBody>
                    <a:bodyPr/>
                    <a:lstStyle/>
                    <a:p>
                      <a:pPr algn="ctr" rtl="0" fontAlgn="ctr"/>
                      <a:r>
                        <a:rPr lang="en-US" sz="1400" b="1" i="0" u="none" strike="noStrike" dirty="0">
                          <a:solidFill>
                            <a:srgbClr val="FFFFFF"/>
                          </a:solidFill>
                          <a:effectLst/>
                          <a:latin typeface="Arial"/>
                          <a:cs typeface="Arial"/>
                        </a:rPr>
                        <a:t>Total HOF Funds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D3"/>
                    </a:solidFill>
                  </a:tcPr>
                </a:tc>
                <a:extLst>
                  <a:ext uri="{0D108BD9-81ED-4DB2-BD59-A6C34878D82A}">
                    <a16:rowId xmlns:a16="http://schemas.microsoft.com/office/drawing/2014/main" val="794542197"/>
                  </a:ext>
                </a:extLst>
              </a:tr>
              <a:tr h="406440">
                <a:tc>
                  <a:txBody>
                    <a:bodyPr/>
                    <a:lstStyle/>
                    <a:p>
                      <a:pPr algn="l" rtl="0" fontAlgn="ctr"/>
                      <a:r>
                        <a:rPr lang="en-US" sz="1400" b="0" i="0" u="none" strike="noStrike" dirty="0">
                          <a:solidFill>
                            <a:srgbClr val="FFFFFF"/>
                          </a:solidFill>
                          <a:effectLst/>
                          <a:latin typeface="Arial"/>
                          <a:cs typeface="Arial"/>
                        </a:rPr>
                        <a:t>Rental Gap Program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$3,875,000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$3,750,000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$4,500,000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$4,100,000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cs typeface="Arial"/>
                        </a:rPr>
                        <a:t>$750,000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$3,800,000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$3,815,000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$24,590,000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1142636"/>
                  </a:ext>
                </a:extLst>
              </a:tr>
              <a:tr h="205740">
                <a:tc>
                  <a:txBody>
                    <a:bodyPr/>
                    <a:lstStyle/>
                    <a:p>
                      <a:pPr algn="l" rtl="0" fontAlgn="ctr"/>
                      <a:r>
                        <a:rPr lang="en-US" sz="1400" b="0" i="0" u="none" strike="noStrike" dirty="0">
                          <a:solidFill>
                            <a:srgbClr val="FFFFFF"/>
                          </a:solidFill>
                          <a:effectLst/>
                          <a:latin typeface="Arial"/>
                          <a:cs typeface="Arial"/>
                        </a:rPr>
                        <a:t>For Sale Development Program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$1,250,000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$1,250,000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$735,000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$950,000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$900,000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$5,585,000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04986"/>
                  </a:ext>
                </a:extLst>
              </a:tr>
              <a:tr h="205740">
                <a:tc>
                  <a:txBody>
                    <a:bodyPr/>
                    <a:lstStyle/>
                    <a:p>
                      <a:pPr algn="l" rtl="0" fontAlgn="ctr"/>
                      <a:r>
                        <a:rPr lang="en-US" sz="1400" b="0" i="0" u="none" strike="noStrike" dirty="0">
                          <a:solidFill>
                            <a:srgbClr val="FFFFFF"/>
                          </a:solidFill>
                          <a:effectLst/>
                          <a:latin typeface="Arial"/>
                          <a:cs typeface="Arial"/>
                        </a:rPr>
                        <a:t>Homeowner Assistance Program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$2,375,000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$2,200,000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$2,485,000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$2,340,000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$2,150,000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$2,110,000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$13,660,000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370740"/>
                  </a:ext>
                </a:extLst>
              </a:tr>
              <a:tr h="205740">
                <a:tc>
                  <a:txBody>
                    <a:bodyPr/>
                    <a:lstStyle/>
                    <a:p>
                      <a:pPr algn="l" rtl="0" fontAlgn="ctr"/>
                      <a:r>
                        <a:rPr lang="en-US" sz="1400" b="0" i="0" u="none" strike="noStrike" dirty="0">
                          <a:solidFill>
                            <a:srgbClr val="FFFFFF"/>
                          </a:solidFill>
                          <a:effectLst/>
                          <a:latin typeface="Arial"/>
                          <a:cs typeface="Arial"/>
                        </a:rPr>
                        <a:t>Down Payment/Closing Cost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$750,000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$500,000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$600,000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$700,000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$3,600,000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932442"/>
                  </a:ext>
                </a:extLst>
              </a:tr>
              <a:tr h="205740">
                <a:tc>
                  <a:txBody>
                    <a:bodyPr/>
                    <a:lstStyle/>
                    <a:p>
                      <a:pPr algn="l" rtl="0" fontAlgn="ctr"/>
                      <a:r>
                        <a:rPr lang="en-US" sz="1400" b="0" i="0" u="none" strike="noStrike" dirty="0">
                          <a:solidFill>
                            <a:srgbClr val="FFFFFF"/>
                          </a:solidFill>
                          <a:effectLst/>
                          <a:latin typeface="Arial"/>
                          <a:cs typeface="Arial"/>
                        </a:rPr>
                        <a:t>Housing Stabilization Program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$750,000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$800,000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$1,015,000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$575,000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$58,000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$525,000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$4,273,000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873154"/>
                  </a:ext>
                </a:extLst>
              </a:tr>
              <a:tr h="403860">
                <a:tc>
                  <a:txBody>
                    <a:bodyPr/>
                    <a:lstStyle/>
                    <a:p>
                      <a:pPr algn="l" rtl="0" fontAlgn="ctr"/>
                      <a:r>
                        <a:rPr lang="en-US" sz="1400" b="0" i="0" u="none" strike="noStrike" dirty="0">
                          <a:solidFill>
                            <a:srgbClr val="FFFFFF"/>
                          </a:solidFill>
                          <a:effectLst/>
                          <a:latin typeface="Arial"/>
                          <a:cs typeface="Arial"/>
                        </a:rPr>
                        <a:t>Demonstration Program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$500,000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$200,000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$400,000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$175,000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$1,275,000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854479"/>
                  </a:ext>
                </a:extLst>
              </a:tr>
              <a:tr h="403860">
                <a:tc>
                  <a:txBody>
                    <a:bodyPr/>
                    <a:lstStyle/>
                    <a:p>
                      <a:pPr algn="l" rtl="0" fontAlgn="ctr"/>
                      <a:r>
                        <a:rPr lang="en-US" sz="1400" b="0" i="0" u="none" strike="noStrike" dirty="0">
                          <a:solidFill>
                            <a:srgbClr val="FFFFFF"/>
                          </a:solidFill>
                          <a:effectLst/>
                          <a:latin typeface="Arial"/>
                          <a:cs typeface="Arial"/>
                        </a:rPr>
                        <a:t>Small Landlord Fund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$425,000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$400,000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$825,000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012983"/>
                  </a:ext>
                </a:extLst>
              </a:tr>
              <a:tr h="403860">
                <a:tc>
                  <a:txBody>
                    <a:bodyPr/>
                    <a:lstStyle/>
                    <a:p>
                      <a:pPr algn="l" rtl="0" fontAlgn="ctr"/>
                      <a:r>
                        <a:rPr lang="en-US" sz="1400" b="0" i="0" u="none" strike="noStrike" dirty="0">
                          <a:solidFill>
                            <a:srgbClr val="FFFFFF"/>
                          </a:solidFill>
                          <a:effectLst/>
                          <a:latin typeface="Arial"/>
                          <a:cs typeface="Arial"/>
                        </a:rPr>
                        <a:t>Legal Assistance Program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585A"/>
                    </a:solidFill>
                  </a:tcPr>
                </a:tc>
                <a:tc>
                  <a:txBody>
                    <a:bodyPr/>
                    <a:lstStyle/>
                    <a:p>
                      <a:pPr algn="ctr" rtl="0" fontAlgn="b"/>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$450,000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$550,000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$450,000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$500,000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a:cs typeface="Arial"/>
                        </a:rPr>
                        <a:t>$1,950,000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2358837"/>
                  </a:ext>
                </a:extLst>
              </a:tr>
              <a:tr h="190500">
                <a:tc>
                  <a:txBody>
                    <a:bodyPr/>
                    <a:lstStyle/>
                    <a:p>
                      <a:pPr algn="r" rtl="0" fontAlgn="ctr"/>
                      <a:r>
                        <a:rPr lang="en-US" sz="1400" b="0" i="1" u="none" strike="noStrike" dirty="0">
                          <a:solidFill>
                            <a:schemeClr val="tx1"/>
                          </a:solidFill>
                          <a:effectLst/>
                          <a:latin typeface="Arial"/>
                          <a:cs typeface="Arial"/>
                        </a:rPr>
                        <a:t>Admin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up to $1M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up to $1M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up to $1M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up to $1M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$200,000 </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up to $1M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Up to $1M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
                      <a:r>
                        <a:rPr lang="en-US" sz="1400" b="0" i="1" u="none" strike="noStrike" dirty="0">
                          <a:solidFill>
                            <a:srgbClr val="000000"/>
                          </a:solidFill>
                          <a:effectLst/>
                          <a:latin typeface="Arial"/>
                          <a:cs typeface="Arial"/>
                        </a:rPr>
                        <a:t>$6,200,000 </a:t>
                      </a:r>
                      <a:endParaRPr lang="en-US" sz="1400" b="0" i="1"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49029240"/>
                  </a:ext>
                </a:extLst>
              </a:tr>
              <a:tr h="205740">
                <a:tc>
                  <a:txBody>
                    <a:bodyPr/>
                    <a:lstStyle/>
                    <a:p>
                      <a:pPr algn="ctr" rtl="0" fontAlgn="ctr"/>
                      <a:r>
                        <a:rPr lang="en-US" sz="1400" b="1" i="0" u="none" strike="noStrike" dirty="0">
                          <a:solidFill>
                            <a:srgbClr val="000000"/>
                          </a:solidFill>
                          <a:effectLst/>
                          <a:latin typeface="Arial"/>
                          <a:cs typeface="Arial"/>
                        </a:rPr>
                        <a:t>Total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fontAlgn="ctr"/>
                      <a:r>
                        <a:rPr lang="en-US" sz="1400" b="1" i="0" u="none" strike="noStrike" dirty="0">
                          <a:solidFill>
                            <a:srgbClr val="000000"/>
                          </a:solidFill>
                          <a:effectLst/>
                          <a:latin typeface="Arial"/>
                          <a:cs typeface="Arial"/>
                        </a:rPr>
                        <a:t>$10,000,000 </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fontAlgn="ctr"/>
                      <a:r>
                        <a:rPr lang="en-US" sz="1400" b="1" i="0" u="none" strike="noStrike" dirty="0">
                          <a:solidFill>
                            <a:srgbClr val="000000"/>
                          </a:solidFill>
                          <a:effectLst/>
                          <a:latin typeface="Arial"/>
                          <a:cs typeface="Arial"/>
                        </a:rPr>
                        <a:t>$10,000,000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fontAlgn="ctr"/>
                      <a:r>
                        <a:rPr lang="en-US" sz="1400" b="1" i="0" u="none" strike="noStrike" dirty="0">
                          <a:solidFill>
                            <a:srgbClr val="000000"/>
                          </a:solidFill>
                          <a:effectLst/>
                          <a:latin typeface="Arial"/>
                          <a:cs typeface="Arial"/>
                        </a:rPr>
                        <a:t>$10,000,000 </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fontAlgn="ctr"/>
                      <a:r>
                        <a:rPr lang="en-US" sz="1400" b="1" i="0" u="none" strike="noStrike" dirty="0">
                          <a:solidFill>
                            <a:srgbClr val="000000"/>
                          </a:solidFill>
                          <a:effectLst/>
                          <a:latin typeface="Arial"/>
                          <a:cs typeface="Arial"/>
                        </a:rPr>
                        <a:t>$10,000,000 </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fontAlgn="ctr"/>
                      <a:r>
                        <a:rPr lang="en-US" sz="1400" b="1" i="0" u="none" strike="noStrike" dirty="0">
                          <a:solidFill>
                            <a:srgbClr val="000000"/>
                          </a:solidFill>
                          <a:effectLst/>
                          <a:latin typeface="Arial"/>
                          <a:cs typeface="Arial"/>
                        </a:rPr>
                        <a:t>$1,958,000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rtl="0" fontAlgn="b"/>
                      <a:r>
                        <a:rPr lang="en-US" sz="1400" b="1" i="0" u="none" strike="noStrike" dirty="0">
                          <a:solidFill>
                            <a:srgbClr val="000000"/>
                          </a:solidFill>
                          <a:effectLst/>
                          <a:latin typeface="Arial" panose="020B0604020202020204" pitchFamily="34" charset="0"/>
                          <a:cs typeface="Arial" panose="020B0604020202020204" pitchFamily="34" charset="0"/>
                        </a:rPr>
                        <a:t>$10,000,000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rtl="0" fontAlgn="b"/>
                      <a:r>
                        <a:rPr lang="en-US" sz="1400" b="1" i="0" u="none" strike="noStrike" dirty="0">
                          <a:solidFill>
                            <a:srgbClr val="000000"/>
                          </a:solidFill>
                          <a:effectLst/>
                          <a:latin typeface="Arial" panose="020B0604020202020204" pitchFamily="34" charset="0"/>
                          <a:cs typeface="Arial" panose="020B0604020202020204" pitchFamily="34" charset="0"/>
                        </a:rPr>
                        <a:t>$10,000,000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tc>
                  <a:txBody>
                    <a:bodyPr/>
                    <a:lstStyle/>
                    <a:p>
                      <a:pPr algn="ctr" rtl="0" fontAlgn="b"/>
                      <a:r>
                        <a:rPr lang="en-US" sz="1400" b="1" i="0" u="none" strike="noStrike" dirty="0">
                          <a:solidFill>
                            <a:srgbClr val="000000"/>
                          </a:solidFill>
                          <a:effectLst/>
                          <a:latin typeface="Arial"/>
                          <a:cs typeface="Arial"/>
                        </a:rPr>
                        <a:t>$61,958,000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03"/>
                    </a:solidFill>
                  </a:tcPr>
                </a:tc>
                <a:extLst>
                  <a:ext uri="{0D108BD9-81ED-4DB2-BD59-A6C34878D82A}">
                    <a16:rowId xmlns:a16="http://schemas.microsoft.com/office/drawing/2014/main" val="1721002297"/>
                  </a:ext>
                </a:extLst>
              </a:tr>
            </a:tbl>
          </a:graphicData>
        </a:graphic>
      </p:graphicFrame>
      <p:pic>
        <p:nvPicPr>
          <p:cNvPr id="8" name="Picture 3" descr="Text&#10;&#10;Description automatically generated">
            <a:extLst>
              <a:ext uri="{FF2B5EF4-FFF2-40B4-BE49-F238E27FC236}">
                <a16:creationId xmlns:a16="http://schemas.microsoft.com/office/drawing/2014/main" id="{616BFD18-0EB5-4DA9-A3EF-D75756F5A5B1}"/>
              </a:ext>
            </a:extLst>
          </p:cNvPr>
          <p:cNvPicPr>
            <a:picLocks noChangeAspect="1"/>
          </p:cNvPicPr>
          <p:nvPr/>
        </p:nvPicPr>
        <p:blipFill>
          <a:blip r:embed="rId2"/>
          <a:stretch>
            <a:fillRect/>
          </a:stretch>
        </p:blipFill>
        <p:spPr>
          <a:xfrm>
            <a:off x="9944747" y="6322722"/>
            <a:ext cx="1590675" cy="472171"/>
          </a:xfrm>
          <a:prstGeom prst="rect">
            <a:avLst/>
          </a:prstGeom>
        </p:spPr>
      </p:pic>
    </p:spTree>
    <p:extLst>
      <p:ext uri="{BB962C8B-B14F-4D97-AF65-F5344CB8AC3E}">
        <p14:creationId xmlns:p14="http://schemas.microsoft.com/office/powerpoint/2010/main" val="2186789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13DE5A6-5992-44A9-B34B-302ADF68940C}"/>
              </a:ext>
            </a:extLst>
          </p:cNvPr>
          <p:cNvPicPr>
            <a:picLocks noChangeAspect="1"/>
          </p:cNvPicPr>
          <p:nvPr/>
        </p:nvPicPr>
        <p:blipFill>
          <a:blip r:embed="rId3"/>
          <a:stretch>
            <a:fillRect/>
          </a:stretch>
        </p:blipFill>
        <p:spPr>
          <a:xfrm>
            <a:off x="-1" y="3628"/>
            <a:ext cx="12192001" cy="6854371"/>
          </a:xfrm>
          <a:prstGeom prst="rect">
            <a:avLst/>
          </a:prstGeom>
        </p:spPr>
      </p:pic>
      <p:sp>
        <p:nvSpPr>
          <p:cNvPr id="8" name="Rectangle 7">
            <a:extLst>
              <a:ext uri="{FF2B5EF4-FFF2-40B4-BE49-F238E27FC236}">
                <a16:creationId xmlns:a16="http://schemas.microsoft.com/office/drawing/2014/main" id="{C294C22F-062A-4976-B960-33A6A57841B6}"/>
              </a:ext>
            </a:extLst>
          </p:cNvPr>
          <p:cNvSpPr/>
          <p:nvPr/>
        </p:nvSpPr>
        <p:spPr>
          <a:xfrm>
            <a:off x="851018" y="1280914"/>
            <a:ext cx="10489963" cy="2344058"/>
          </a:xfrm>
          <a:prstGeom prst="rect">
            <a:avLst/>
          </a:prstGeom>
          <a:solidFill>
            <a:srgbClr val="FFFFFF">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2B03A-B250-4022-9AEA-41A64A1F9927}"/>
              </a:ext>
            </a:extLst>
          </p:cNvPr>
          <p:cNvSpPr>
            <a:spLocks noGrp="1"/>
          </p:cNvSpPr>
          <p:nvPr>
            <p:ph type="ctrTitle"/>
          </p:nvPr>
        </p:nvSpPr>
        <p:spPr>
          <a:xfrm>
            <a:off x="914399" y="1738966"/>
            <a:ext cx="10363200" cy="1097252"/>
          </a:xfrm>
        </p:spPr>
        <p:txBody>
          <a:bodyPr>
            <a:noAutofit/>
          </a:bodyPr>
          <a:lstStyle/>
          <a:p>
            <a:r>
              <a:rPr lang="en-US" sz="4400" b="1" dirty="0">
                <a:solidFill>
                  <a:srgbClr val="005D83"/>
                </a:solidFill>
                <a:latin typeface="Arial"/>
                <a:cs typeface="Arial"/>
              </a:rPr>
              <a:t>Housing Opportunity Fund Programs</a:t>
            </a:r>
          </a:p>
        </p:txBody>
      </p:sp>
    </p:spTree>
    <p:extLst>
      <p:ext uri="{BB962C8B-B14F-4D97-AF65-F5344CB8AC3E}">
        <p14:creationId xmlns:p14="http://schemas.microsoft.com/office/powerpoint/2010/main" val="2454084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a:solidFill>
                  <a:srgbClr val="005D83"/>
                </a:solidFill>
                <a:latin typeface="Arial"/>
                <a:cs typeface="Arial"/>
              </a:rPr>
              <a:t>Down Payment &amp; Closing Cost Assistance </a:t>
            </a: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6BCB943-3F74-4017-881D-34CF3790590B}"/>
              </a:ext>
            </a:extLst>
          </p:cNvPr>
          <p:cNvSpPr/>
          <p:nvPr/>
        </p:nvSpPr>
        <p:spPr>
          <a:xfrm>
            <a:off x="838200" y="1466940"/>
            <a:ext cx="7971701" cy="1958042"/>
          </a:xfrm>
          <a:prstGeom prst="rect">
            <a:avLst/>
          </a:prstGeom>
        </p:spPr>
        <p:txBody>
          <a:bodyPr wrap="square" lIns="91440" tIns="45720" rIns="91440" bIns="45720" anchor="t">
            <a:spAutoFit/>
          </a:bodyPr>
          <a:lstStyle/>
          <a:p>
            <a:pPr eaLnBrk="0" fontAlgn="base" hangingPunct="0">
              <a:spcBef>
                <a:spcPct val="0"/>
              </a:spcBef>
              <a:spcAft>
                <a:spcPct val="0"/>
              </a:spcAft>
            </a:pPr>
            <a:r>
              <a:rPr lang="en-US" altLang="en-US" sz="2400" dirty="0">
                <a:solidFill>
                  <a:srgbClr val="6A6A6A"/>
                </a:solidFill>
                <a:latin typeface="Arial"/>
                <a:cs typeface="Calibri"/>
              </a:rPr>
              <a:t>The </a:t>
            </a:r>
            <a:r>
              <a:rPr lang="en-US" altLang="en-US" sz="2400" b="1" dirty="0">
                <a:solidFill>
                  <a:srgbClr val="0094D3"/>
                </a:solidFill>
                <a:latin typeface="Arial"/>
                <a:cs typeface="Calibri"/>
              </a:rPr>
              <a:t>Down Payment and Closing Cost Assistance Program</a:t>
            </a:r>
            <a:r>
              <a:rPr lang="en-US" altLang="en-US" sz="2400" b="1" dirty="0">
                <a:solidFill>
                  <a:srgbClr val="6A6A6A"/>
                </a:solidFill>
                <a:latin typeface="Arial"/>
                <a:cs typeface="Calibri"/>
              </a:rPr>
              <a:t> </a:t>
            </a:r>
            <a:r>
              <a:rPr lang="en-US" altLang="en-US" sz="2400" dirty="0">
                <a:solidFill>
                  <a:srgbClr val="6A6A6A"/>
                </a:solidFill>
                <a:latin typeface="Arial"/>
                <a:cs typeface="Calibri"/>
              </a:rPr>
              <a:t>(DPCCAP) provides financial assistance to first-time homebuyers in the City who are interested in purchasing an existing or newly constructed residential unit. </a:t>
            </a:r>
            <a:endParaRPr kumimoji="0" lang="en-US" altLang="en-US" sz="2000" b="0" i="0" u="none" strike="noStrike" cap="none" normalizeH="0" baseline="0" dirty="0">
              <a:ln>
                <a:noFill/>
              </a:ln>
              <a:solidFill>
                <a:srgbClr val="6A6A6A"/>
              </a:solidFill>
              <a:effectLst/>
              <a:latin typeface="Arial"/>
            </a:endParaRPr>
          </a:p>
        </p:txBody>
      </p:sp>
      <p:graphicFrame>
        <p:nvGraphicFramePr>
          <p:cNvPr id="10" name="Table 9">
            <a:extLst>
              <a:ext uri="{FF2B5EF4-FFF2-40B4-BE49-F238E27FC236}">
                <a16:creationId xmlns:a16="http://schemas.microsoft.com/office/drawing/2014/main" id="{4C7D0095-10CA-4674-A994-FBF498F64B59}"/>
              </a:ext>
            </a:extLst>
          </p:cNvPr>
          <p:cNvGraphicFramePr>
            <a:graphicFrameLocks noGrp="1"/>
          </p:cNvGraphicFramePr>
          <p:nvPr>
            <p:extLst>
              <p:ext uri="{D42A27DB-BD31-4B8C-83A1-F6EECF244321}">
                <p14:modId xmlns:p14="http://schemas.microsoft.com/office/powerpoint/2010/main" val="48597998"/>
              </p:ext>
            </p:extLst>
          </p:nvPr>
        </p:nvGraphicFramePr>
        <p:xfrm>
          <a:off x="914858" y="3593510"/>
          <a:ext cx="7123059" cy="2961576"/>
        </p:xfrm>
        <a:graphic>
          <a:graphicData uri="http://schemas.openxmlformats.org/drawingml/2006/table">
            <a:tbl>
              <a:tblPr firstRow="1" firstCol="1" bandRow="1"/>
              <a:tblGrid>
                <a:gridCol w="1910113">
                  <a:extLst>
                    <a:ext uri="{9D8B030D-6E8A-4147-A177-3AD203B41FA5}">
                      <a16:colId xmlns:a16="http://schemas.microsoft.com/office/drawing/2014/main" val="2523114528"/>
                    </a:ext>
                  </a:extLst>
                </a:gridCol>
                <a:gridCol w="5212946">
                  <a:extLst>
                    <a:ext uri="{9D8B030D-6E8A-4147-A177-3AD203B41FA5}">
                      <a16:colId xmlns:a16="http://schemas.microsoft.com/office/drawing/2014/main" val="857541998"/>
                    </a:ext>
                  </a:extLst>
                </a:gridCol>
              </a:tblGrid>
              <a:tr h="587114">
                <a:tc gridSpan="2">
                  <a:txBody>
                    <a:bodyPr/>
                    <a:lstStyle/>
                    <a:p>
                      <a:pPr marL="0" marR="0" algn="ctr">
                        <a:lnSpc>
                          <a:spcPct val="107000"/>
                        </a:lnSpc>
                        <a:spcBef>
                          <a:spcPts val="0"/>
                        </a:spcBef>
                        <a:spcAft>
                          <a:spcPts val="0"/>
                        </a:spcAft>
                      </a:pPr>
                      <a:r>
                        <a:rPr lang="en-US" sz="1800" b="1" u="none" dirty="0">
                          <a:solidFill>
                            <a:schemeClr val="bg1"/>
                          </a:solidFill>
                          <a:effectLst/>
                          <a:latin typeface="Arial"/>
                          <a:ea typeface="Calibri" panose="020F0502020204030204" pitchFamily="34" charset="0"/>
                          <a:cs typeface="Calibri"/>
                        </a:rPr>
                        <a:t>HOF Down Payment and Closing Cost Assistance Program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D83"/>
                    </a:solidFill>
                  </a:tcPr>
                </a:tc>
                <a:tc hMerge="1">
                  <a:txBody>
                    <a:bodyPr/>
                    <a:lstStyle/>
                    <a:p>
                      <a:pPr marL="0" marR="0" algn="ctr">
                        <a:lnSpc>
                          <a:spcPct val="107000"/>
                        </a:lnSpc>
                        <a:spcBef>
                          <a:spcPts val="0"/>
                        </a:spcBef>
                        <a:spcAft>
                          <a:spcPts val="0"/>
                        </a:spcAft>
                      </a:pPr>
                      <a:endParaRPr lang="en-US" sz="1600" b="1" u="non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D83"/>
                    </a:solidFill>
                  </a:tcPr>
                </a:tc>
                <a:extLst>
                  <a:ext uri="{0D108BD9-81ED-4DB2-BD59-A6C34878D82A}">
                    <a16:rowId xmlns:a16="http://schemas.microsoft.com/office/drawing/2014/main" val="3156493095"/>
                  </a:ext>
                </a:extLst>
              </a:tr>
              <a:tr h="619125">
                <a:tc>
                  <a:txBody>
                    <a:bodyPr/>
                    <a:lstStyle/>
                    <a:p>
                      <a:pPr marL="0" lvl="0" indent="0" algn="ctr">
                        <a:lnSpc>
                          <a:spcPct val="107000"/>
                        </a:lnSpc>
                        <a:spcBef>
                          <a:spcPts val="0"/>
                        </a:spcBef>
                        <a:spcAft>
                          <a:spcPts val="0"/>
                        </a:spcAft>
                        <a:buFont typeface="Symbol" panose="05050102010706020507" pitchFamily="18" charset="2"/>
                        <a:buNone/>
                      </a:pPr>
                      <a:r>
                        <a:rPr lang="en-US" sz="1600" b="1" dirty="0">
                          <a:solidFill>
                            <a:schemeClr val="tx1"/>
                          </a:solidFill>
                          <a:effectLst/>
                          <a:latin typeface="Arial"/>
                          <a:cs typeface="Times New Roman"/>
                        </a:rPr>
                        <a:t>Funding Amount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gn="l">
                        <a:lnSpc>
                          <a:spcPct val="107000"/>
                        </a:lnSpc>
                        <a:spcBef>
                          <a:spcPts val="0"/>
                        </a:spcBef>
                        <a:spcAft>
                          <a:spcPts val="0"/>
                        </a:spcAft>
                        <a:buFont typeface="Arial" panose="020B0604020202020204" pitchFamily="34" charset="0"/>
                        <a:buChar char="•"/>
                      </a:pPr>
                      <a:r>
                        <a:rPr lang="en-US" sz="1600">
                          <a:solidFill>
                            <a:schemeClr val="tx1"/>
                          </a:solidFill>
                          <a:effectLst/>
                          <a:latin typeface="Arial"/>
                          <a:ea typeface="Times New Roman" panose="02020603050405020304" pitchFamily="18" charset="0"/>
                          <a:cs typeface="Calibri"/>
                        </a:rPr>
                        <a:t>80% AMI or below </a:t>
                      </a:r>
                      <a:r>
                        <a:rPr lang="en-US" sz="1600" b="0" i="0" u="none" strike="noStrike" noProof="0">
                          <a:solidFill>
                            <a:schemeClr val="tx1"/>
                          </a:solidFill>
                          <a:effectLst/>
                          <a:latin typeface="Arial"/>
                        </a:rPr>
                        <a:t>–</a:t>
                      </a:r>
                      <a:r>
                        <a:rPr lang="en-US" sz="1600">
                          <a:solidFill>
                            <a:schemeClr val="tx1"/>
                          </a:solidFill>
                          <a:effectLst/>
                          <a:latin typeface="Arial"/>
                          <a:ea typeface="Times New Roman" panose="02020603050405020304" pitchFamily="18" charset="0"/>
                          <a:cs typeface="Calibri"/>
                        </a:rPr>
                        <a:t> $7,500</a:t>
                      </a:r>
                    </a:p>
                    <a:p>
                      <a:pPr marL="285750" lvl="0" indent="-285750" algn="l">
                        <a:lnSpc>
                          <a:spcPct val="107000"/>
                        </a:lnSpc>
                        <a:spcBef>
                          <a:spcPts val="0"/>
                        </a:spcBef>
                        <a:spcAft>
                          <a:spcPts val="0"/>
                        </a:spcAft>
                        <a:buFont typeface="Arial" panose="020B0604020202020204" pitchFamily="34" charset="0"/>
                        <a:buChar char="•"/>
                      </a:pPr>
                      <a:r>
                        <a:rPr lang="en-US" sz="1600">
                          <a:solidFill>
                            <a:schemeClr val="tx1"/>
                          </a:solidFill>
                          <a:effectLst/>
                          <a:latin typeface="Arial"/>
                          <a:cs typeface="Calibri"/>
                        </a:rPr>
                        <a:t>80% - 115% AMI </a:t>
                      </a:r>
                      <a:r>
                        <a:rPr lang="en-US" sz="1600" b="0" i="0" u="none" strike="noStrike" noProof="0">
                          <a:solidFill>
                            <a:schemeClr val="tx1"/>
                          </a:solidFill>
                          <a:effectLst/>
                          <a:latin typeface="Arial"/>
                        </a:rPr>
                        <a:t>–</a:t>
                      </a:r>
                      <a:r>
                        <a:rPr lang="en-US" sz="1600">
                          <a:solidFill>
                            <a:schemeClr val="tx1"/>
                          </a:solidFill>
                          <a:effectLst/>
                          <a:latin typeface="Arial"/>
                          <a:cs typeface="Calibri"/>
                        </a:rPr>
                        <a:t> $5,000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7728097"/>
                  </a:ext>
                </a:extLst>
              </a:tr>
              <a:tr h="857250">
                <a:tc>
                  <a:txBody>
                    <a:bodyPr/>
                    <a:lstStyle/>
                    <a:p>
                      <a:pPr marL="0" lvl="0" indent="0" algn="ctr">
                        <a:lnSpc>
                          <a:spcPct val="107000"/>
                        </a:lnSpc>
                        <a:spcBef>
                          <a:spcPts val="0"/>
                        </a:spcBef>
                        <a:spcAft>
                          <a:spcPts val="0"/>
                        </a:spcAft>
                        <a:buFont typeface="Arial" panose="020B0604020202020204" pitchFamily="34" charset="0"/>
                        <a:buNone/>
                      </a:pPr>
                      <a:r>
                        <a:rPr lang="en-US" sz="1600" b="1" dirty="0">
                          <a:solidFill>
                            <a:schemeClr val="tx1"/>
                          </a:solidFill>
                          <a:effectLst/>
                          <a:latin typeface="Arial"/>
                          <a:cs typeface="Times New Roman"/>
                        </a:rPr>
                        <a:t>Funding Terms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ea typeface="Times New Roman" panose="02020603050405020304" pitchFamily="18" charset="0"/>
                          <a:cs typeface="Calibri"/>
                        </a:rPr>
                        <a:t>80% AMI or below – 0% interest, 5-year deferred</a:t>
                      </a:r>
                    </a:p>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cs typeface="Calibri"/>
                        </a:rPr>
                        <a:t>80% - 115% AMI – 0% interest, 10-year deferred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89909123"/>
                  </a:ext>
                </a:extLst>
              </a:tr>
              <a:tr h="898087">
                <a:tc>
                  <a:txBody>
                    <a:bodyPr/>
                    <a:lstStyle/>
                    <a:p>
                      <a:pPr marL="0" lvl="0" indent="0" algn="ctr">
                        <a:lnSpc>
                          <a:spcPct val="107000"/>
                        </a:lnSpc>
                        <a:spcBef>
                          <a:spcPts val="0"/>
                        </a:spcBef>
                        <a:spcAft>
                          <a:spcPts val="0"/>
                        </a:spcAft>
                        <a:buFont typeface="Symbol" panose="05050102010706020507" pitchFamily="18" charset="2"/>
                        <a:buNone/>
                      </a:pPr>
                      <a:r>
                        <a:rPr lang="en-US" sz="1600" b="1" dirty="0">
                          <a:solidFill>
                            <a:schemeClr val="tx1"/>
                          </a:solidFill>
                          <a:effectLst/>
                          <a:latin typeface="Arial"/>
                          <a:cs typeface="Times New Roman"/>
                        </a:rPr>
                        <a:t>Requirements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ea typeface="Times New Roman" panose="02020603050405020304" pitchFamily="18" charset="0"/>
                          <a:cs typeface="Calibri"/>
                        </a:rPr>
                        <a:t>Must be owner-occupied </a:t>
                      </a:r>
                    </a:p>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cs typeface="Calibri"/>
                        </a:rPr>
                        <a:t>Must complete homebuyer education course</a:t>
                      </a:r>
                    </a:p>
                    <a:p>
                      <a:pPr marL="285750" lvl="0" indent="-285750" algn="l">
                        <a:lnSpc>
                          <a:spcPct val="107000"/>
                        </a:lnSpc>
                        <a:spcBef>
                          <a:spcPts val="0"/>
                        </a:spcBef>
                        <a:spcAft>
                          <a:spcPts val="0"/>
                        </a:spcAft>
                        <a:buFont typeface="Arial" panose="020B0604020202020204" pitchFamily="34" charset="0"/>
                        <a:buChar char="•"/>
                      </a:pPr>
                      <a:r>
                        <a:rPr lang="en-US" sz="1600" dirty="0">
                          <a:solidFill>
                            <a:schemeClr val="tx1"/>
                          </a:solidFill>
                          <a:effectLst/>
                          <a:latin typeface="Arial"/>
                          <a:cs typeface="Calibri"/>
                        </a:rPr>
                        <a:t>Home must be located in the City </a:t>
                      </a:r>
                      <a:endParaRPr lang="en-US" sz="1600">
                        <a:solidFill>
                          <a:schemeClr val="tx1"/>
                        </a:solidFill>
                        <a:effectLst/>
                        <a:latin typeface="Arial"/>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4943465"/>
                  </a:ext>
                </a:extLst>
              </a:tr>
            </a:tbl>
          </a:graphicData>
        </a:graphic>
      </p:graphicFrame>
      <p:pic>
        <p:nvPicPr>
          <p:cNvPr id="11" name="Picture 10">
            <a:extLst>
              <a:ext uri="{FF2B5EF4-FFF2-40B4-BE49-F238E27FC236}">
                <a16:creationId xmlns:a16="http://schemas.microsoft.com/office/drawing/2014/main" id="{628C6F9A-4C50-4ACE-BC08-5F265584ECD9}"/>
              </a:ext>
            </a:extLst>
          </p:cNvPr>
          <p:cNvPicPr>
            <a:picLocks noChangeAspect="1"/>
          </p:cNvPicPr>
          <p:nvPr/>
        </p:nvPicPr>
        <p:blipFill>
          <a:blip r:embed="rId3"/>
          <a:stretch>
            <a:fillRect/>
          </a:stretch>
        </p:blipFill>
        <p:spPr>
          <a:xfrm>
            <a:off x="9008310" y="1466871"/>
            <a:ext cx="2345490" cy="4631215"/>
          </a:xfrm>
          <a:prstGeom prst="rect">
            <a:avLst/>
          </a:prstGeom>
        </p:spPr>
      </p:pic>
      <p:pic>
        <p:nvPicPr>
          <p:cNvPr id="3" name="Picture 3" descr="Text&#10;&#10;Description automatically generated">
            <a:extLst>
              <a:ext uri="{FF2B5EF4-FFF2-40B4-BE49-F238E27FC236}">
                <a16:creationId xmlns:a16="http://schemas.microsoft.com/office/drawing/2014/main" id="{168D109D-F2DF-4799-9354-D7B373A339B4}"/>
              </a:ext>
            </a:extLst>
          </p:cNvPr>
          <p:cNvPicPr>
            <a:picLocks noChangeAspect="1"/>
          </p:cNvPicPr>
          <p:nvPr/>
        </p:nvPicPr>
        <p:blipFill>
          <a:blip r:embed="rId4"/>
          <a:stretch>
            <a:fillRect/>
          </a:stretch>
        </p:blipFill>
        <p:spPr>
          <a:xfrm>
            <a:off x="9953625" y="6174239"/>
            <a:ext cx="1590675" cy="472171"/>
          </a:xfrm>
          <a:prstGeom prst="rect">
            <a:avLst/>
          </a:prstGeom>
        </p:spPr>
      </p:pic>
    </p:spTree>
    <p:extLst>
      <p:ext uri="{BB962C8B-B14F-4D97-AF65-F5344CB8AC3E}">
        <p14:creationId xmlns:p14="http://schemas.microsoft.com/office/powerpoint/2010/main" val="218510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a:solidFill>
                  <a:srgbClr val="005D83"/>
                </a:solidFill>
                <a:latin typeface="Arial"/>
                <a:cs typeface="Arial"/>
              </a:rPr>
              <a:t>Homeowner Assistance Program</a:t>
            </a:r>
            <a:endParaRPr lang="en-US">
              <a:latin typeface="Arial"/>
              <a:cs typeface="Arial"/>
            </a:endParaRP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26947A-3C2B-4FEB-802A-152281C3C6F5}"/>
              </a:ext>
            </a:extLst>
          </p:cNvPr>
          <p:cNvSpPr txBox="1"/>
          <p:nvPr/>
        </p:nvSpPr>
        <p:spPr>
          <a:xfrm>
            <a:off x="4257675" y="1468835"/>
            <a:ext cx="7119103" cy="4524315"/>
          </a:xfrm>
          <a:prstGeom prst="rect">
            <a:avLst/>
          </a:prstGeom>
          <a:noFill/>
        </p:spPr>
        <p:txBody>
          <a:bodyPr wrap="square" lIns="91440" tIns="45720" rIns="91440" bIns="45720" anchor="t">
            <a:spAutoFit/>
          </a:bodyPr>
          <a:lstStyle/>
          <a:p>
            <a:r>
              <a:rPr lang="en-US" sz="2000" dirty="0">
                <a:solidFill>
                  <a:srgbClr val="6A6A6A"/>
                </a:solidFill>
                <a:latin typeface="Arial"/>
                <a:cs typeface="Arial"/>
              </a:rPr>
              <a:t>The </a:t>
            </a:r>
            <a:r>
              <a:rPr lang="en-US" sz="2000" b="1" dirty="0">
                <a:solidFill>
                  <a:srgbClr val="0094D3"/>
                </a:solidFill>
                <a:latin typeface="Arial"/>
                <a:cs typeface="Arial"/>
              </a:rPr>
              <a:t>Homeowner Assistance Program</a:t>
            </a:r>
            <a:r>
              <a:rPr lang="en-US" sz="2000" b="1" dirty="0">
                <a:solidFill>
                  <a:srgbClr val="6A6A6A"/>
                </a:solidFill>
                <a:latin typeface="Arial"/>
                <a:cs typeface="Arial"/>
              </a:rPr>
              <a:t> </a:t>
            </a:r>
            <a:r>
              <a:rPr lang="en-US" sz="2000" dirty="0">
                <a:solidFill>
                  <a:srgbClr val="6A6A6A"/>
                </a:solidFill>
                <a:latin typeface="Arial"/>
                <a:cs typeface="Arial"/>
              </a:rPr>
              <a:t>(HAP)</a:t>
            </a:r>
            <a:r>
              <a:rPr lang="en-US" sz="2000" b="1" dirty="0">
                <a:solidFill>
                  <a:srgbClr val="6A6A6A"/>
                </a:solidFill>
                <a:latin typeface="Arial"/>
                <a:cs typeface="Arial"/>
              </a:rPr>
              <a:t> </a:t>
            </a:r>
            <a:r>
              <a:rPr lang="en-US" sz="2000" dirty="0">
                <a:solidFill>
                  <a:srgbClr val="6A6A6A"/>
                </a:solidFill>
                <a:latin typeface="Arial"/>
                <a:cs typeface="Arial"/>
              </a:rPr>
              <a:t>provides financial assistance up to $35,000 to homeowners at or below 80% AMI for rehabilitating and improving residential owner-occupied properties within the City of Pittsburgh. HAP provides deferred 0% interest loans that may be used for the following: </a:t>
            </a:r>
            <a:endParaRPr lang="en-US" sz="2400" dirty="0">
              <a:solidFill>
                <a:srgbClr val="6A6A6A"/>
              </a:solidFill>
              <a:latin typeface="Arial"/>
              <a:cs typeface="Arial"/>
            </a:endParaRPr>
          </a:p>
          <a:p>
            <a:endParaRPr lang="en-US" dirty="0">
              <a:solidFill>
                <a:srgbClr val="6A6A6A"/>
              </a:solidFill>
              <a:latin typeface="Arial"/>
              <a:cs typeface="Calibri"/>
            </a:endParaRPr>
          </a:p>
          <a:p>
            <a:pPr marL="285750" indent="-285750">
              <a:spcAft>
                <a:spcPts val="1200"/>
              </a:spcAft>
              <a:buFont typeface="Arial" panose="020B0604020202020204" pitchFamily="34" charset="0"/>
              <a:buChar char="•"/>
            </a:pPr>
            <a:r>
              <a:rPr lang="en-US" sz="2000" dirty="0">
                <a:solidFill>
                  <a:srgbClr val="6A6A6A"/>
                </a:solidFill>
                <a:latin typeface="Arial"/>
                <a:cs typeface="Arial"/>
              </a:rPr>
              <a:t>To bring homes into compliance with City of Pittsburgh codes </a:t>
            </a:r>
          </a:p>
          <a:p>
            <a:pPr marL="285750" indent="-285750">
              <a:spcAft>
                <a:spcPts val="1200"/>
              </a:spcAft>
              <a:buFont typeface="Arial" panose="020B0604020202020204" pitchFamily="34" charset="0"/>
              <a:buChar char="•"/>
            </a:pPr>
            <a:r>
              <a:rPr lang="en-US" sz="2000" dirty="0">
                <a:solidFill>
                  <a:srgbClr val="6A6A6A"/>
                </a:solidFill>
                <a:latin typeface="Arial"/>
                <a:cs typeface="Arial"/>
              </a:rPr>
              <a:t>To undertake energy efficiency improvements </a:t>
            </a:r>
          </a:p>
          <a:p>
            <a:pPr marL="285750" indent="-285750">
              <a:spcAft>
                <a:spcPts val="1200"/>
              </a:spcAft>
              <a:buFont typeface="Arial" panose="020B0604020202020204" pitchFamily="34" charset="0"/>
              <a:buChar char="•"/>
            </a:pPr>
            <a:r>
              <a:rPr lang="en-US" sz="2000" dirty="0">
                <a:solidFill>
                  <a:srgbClr val="6A6A6A"/>
                </a:solidFill>
                <a:latin typeface="Arial"/>
                <a:cs typeface="Arial"/>
              </a:rPr>
              <a:t>To undertake eligible general property improvements</a:t>
            </a:r>
          </a:p>
          <a:p>
            <a:pPr marL="285750" indent="-285750">
              <a:spcAft>
                <a:spcPts val="1200"/>
              </a:spcAft>
              <a:buFont typeface="Arial" panose="020B0604020202020204" pitchFamily="34" charset="0"/>
              <a:buChar char="•"/>
            </a:pPr>
            <a:r>
              <a:rPr lang="en-US" sz="2000" dirty="0">
                <a:solidFill>
                  <a:srgbClr val="6A6A6A"/>
                </a:solidFill>
                <a:latin typeface="Arial"/>
                <a:cs typeface="Arial"/>
              </a:rPr>
              <a:t>Open to receiving applications from June 26th until August 4th</a:t>
            </a:r>
          </a:p>
        </p:txBody>
      </p:sp>
      <p:pic>
        <p:nvPicPr>
          <p:cNvPr id="14" name="Picture 13">
            <a:extLst>
              <a:ext uri="{FF2B5EF4-FFF2-40B4-BE49-F238E27FC236}">
                <a16:creationId xmlns:a16="http://schemas.microsoft.com/office/drawing/2014/main" id="{45FFB98C-3949-4DEC-A7C7-F8A529420509}"/>
              </a:ext>
            </a:extLst>
          </p:cNvPr>
          <p:cNvPicPr>
            <a:picLocks noChangeAspect="1"/>
          </p:cNvPicPr>
          <p:nvPr/>
        </p:nvPicPr>
        <p:blipFill>
          <a:blip r:embed="rId3"/>
          <a:stretch>
            <a:fillRect/>
          </a:stretch>
        </p:blipFill>
        <p:spPr>
          <a:xfrm>
            <a:off x="819641" y="1554560"/>
            <a:ext cx="3283670" cy="2462752"/>
          </a:xfrm>
          <a:prstGeom prst="rect">
            <a:avLst/>
          </a:prstGeom>
        </p:spPr>
      </p:pic>
      <p:pic>
        <p:nvPicPr>
          <p:cNvPr id="13" name="Picture 12" descr="A picture containing indoor, cabinet, window, floor&#10;&#10;Description automatically generated">
            <a:extLst>
              <a:ext uri="{FF2B5EF4-FFF2-40B4-BE49-F238E27FC236}">
                <a16:creationId xmlns:a16="http://schemas.microsoft.com/office/drawing/2014/main" id="{1F86B8A2-5F33-4D30-9E12-575F6432A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76" y="4116368"/>
            <a:ext cx="3282099" cy="2461574"/>
          </a:xfrm>
          <a:prstGeom prst="rect">
            <a:avLst/>
          </a:prstGeom>
        </p:spPr>
      </p:pic>
      <p:pic>
        <p:nvPicPr>
          <p:cNvPr id="3" name="Picture 3" descr="Text&#10;&#10;Description automatically generated">
            <a:extLst>
              <a:ext uri="{FF2B5EF4-FFF2-40B4-BE49-F238E27FC236}">
                <a16:creationId xmlns:a16="http://schemas.microsoft.com/office/drawing/2014/main" id="{6F654DD9-0B7B-4737-89BE-F328FD34578D}"/>
              </a:ext>
            </a:extLst>
          </p:cNvPr>
          <p:cNvPicPr>
            <a:picLocks noChangeAspect="1"/>
          </p:cNvPicPr>
          <p:nvPr/>
        </p:nvPicPr>
        <p:blipFill>
          <a:blip r:embed="rId5"/>
          <a:stretch>
            <a:fillRect/>
          </a:stretch>
        </p:blipFill>
        <p:spPr>
          <a:xfrm>
            <a:off x="9953625" y="6174239"/>
            <a:ext cx="1590675" cy="472171"/>
          </a:xfrm>
          <a:prstGeom prst="rect">
            <a:avLst/>
          </a:prstGeom>
        </p:spPr>
      </p:pic>
    </p:spTree>
    <p:extLst>
      <p:ext uri="{BB962C8B-B14F-4D97-AF65-F5344CB8AC3E}">
        <p14:creationId xmlns:p14="http://schemas.microsoft.com/office/powerpoint/2010/main" val="129230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D8D5-8FCF-427A-B445-80A168C323FF}"/>
              </a:ext>
            </a:extLst>
          </p:cNvPr>
          <p:cNvSpPr>
            <a:spLocks noGrp="1"/>
          </p:cNvSpPr>
          <p:nvPr>
            <p:ph type="title"/>
          </p:nvPr>
        </p:nvSpPr>
        <p:spPr>
          <a:xfrm>
            <a:off x="838200" y="461394"/>
            <a:ext cx="10515600" cy="753875"/>
          </a:xfrm>
        </p:spPr>
        <p:txBody>
          <a:bodyPr>
            <a:normAutofit/>
          </a:bodyPr>
          <a:lstStyle/>
          <a:p>
            <a:r>
              <a:rPr lang="en-US" sz="4000" b="1" dirty="0">
                <a:solidFill>
                  <a:srgbClr val="005D83"/>
                </a:solidFill>
                <a:latin typeface="Arial"/>
                <a:cs typeface="Arial"/>
              </a:rPr>
              <a:t>Housing Stabilization Program</a:t>
            </a:r>
            <a:endParaRPr lang="en-US" dirty="0">
              <a:latin typeface="Arial"/>
              <a:cs typeface="Arial"/>
            </a:endParaRPr>
          </a:p>
        </p:txBody>
      </p:sp>
      <p:cxnSp>
        <p:nvCxnSpPr>
          <p:cNvPr id="7" name="Straight Connector 6">
            <a:extLst>
              <a:ext uri="{FF2B5EF4-FFF2-40B4-BE49-F238E27FC236}">
                <a16:creationId xmlns:a16="http://schemas.microsoft.com/office/drawing/2014/main" id="{5FE15BF2-3644-4F5B-899F-511489FEECC9}"/>
              </a:ext>
            </a:extLst>
          </p:cNvPr>
          <p:cNvCxnSpPr/>
          <p:nvPr/>
        </p:nvCxnSpPr>
        <p:spPr>
          <a:xfrm>
            <a:off x="838200" y="1341104"/>
            <a:ext cx="10515600" cy="0"/>
          </a:xfrm>
          <a:prstGeom prst="line">
            <a:avLst/>
          </a:prstGeom>
          <a:ln w="28575">
            <a:solidFill>
              <a:srgbClr val="AAE0F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26947A-3C2B-4FEB-802A-152281C3C6F5}"/>
              </a:ext>
            </a:extLst>
          </p:cNvPr>
          <p:cNvSpPr txBox="1"/>
          <p:nvPr/>
        </p:nvSpPr>
        <p:spPr>
          <a:xfrm>
            <a:off x="838200" y="1460186"/>
            <a:ext cx="7119103" cy="4339650"/>
          </a:xfrm>
          <a:prstGeom prst="rect">
            <a:avLst/>
          </a:prstGeom>
          <a:noFill/>
        </p:spPr>
        <p:txBody>
          <a:bodyPr wrap="square" lIns="91440" tIns="45720" rIns="91440" bIns="45720" anchor="t">
            <a:spAutoFit/>
          </a:bodyPr>
          <a:lstStyle/>
          <a:p>
            <a:pPr algn="l"/>
            <a:endParaRPr lang="en-US" sz="1800" b="0" i="0" u="none" strike="noStrike" baseline="0" dirty="0">
              <a:solidFill>
                <a:srgbClr val="000000"/>
              </a:solidFill>
              <a:latin typeface="Arial" panose="020B0604020202020204" pitchFamily="34" charset="0"/>
            </a:endParaRPr>
          </a:p>
          <a:p>
            <a:pPr marR="16960" algn="l"/>
            <a:r>
              <a:rPr lang="en-US" sz="2000" b="0" i="0" u="none" strike="noStrike" baseline="0" dirty="0">
                <a:solidFill>
                  <a:srgbClr val="57575A"/>
                </a:solidFill>
                <a:latin typeface="Arial" panose="020B0604020202020204" pitchFamily="34" charset="0"/>
              </a:rPr>
              <a:t>The </a:t>
            </a:r>
            <a:r>
              <a:rPr lang="en-US" sz="2000" b="1" i="0" u="none" strike="noStrike" baseline="0" dirty="0">
                <a:solidFill>
                  <a:srgbClr val="0093D2"/>
                </a:solidFill>
                <a:latin typeface="Arial" panose="020B0604020202020204" pitchFamily="34" charset="0"/>
              </a:rPr>
              <a:t>Housing Stabilization Program </a:t>
            </a:r>
            <a:r>
              <a:rPr lang="en-US" sz="2000" b="0" i="0" u="none" strike="noStrike" baseline="0" dirty="0">
                <a:solidFill>
                  <a:srgbClr val="57575A"/>
                </a:solidFill>
                <a:latin typeface="Arial" panose="020B0604020202020204" pitchFamily="34" charset="0"/>
              </a:rPr>
              <a:t>(HSP) is a housing crisis prevention program designed to promote the economic independence of renters and homeowners experiencing a temporary, non-recurring crisis by providing limited, short-term financial assistance to help them access and/or maintain safe, stable, and affordable permanent housing. </a:t>
            </a:r>
          </a:p>
          <a:p>
            <a:pPr marR="16960" algn="l"/>
            <a:endParaRPr lang="en-US" sz="2000" dirty="0">
              <a:solidFill>
                <a:srgbClr val="57575A"/>
              </a:solidFill>
              <a:latin typeface="Arial" panose="020B0604020202020204" pitchFamily="34" charset="0"/>
              <a:cs typeface="Arial"/>
            </a:endParaRPr>
          </a:p>
          <a:p>
            <a:pPr algn="l"/>
            <a:endParaRPr lang="en-US" sz="1800" b="0" i="0" u="none" strike="noStrike" baseline="0" dirty="0">
              <a:solidFill>
                <a:srgbClr val="000000"/>
              </a:solidFill>
              <a:latin typeface="Arial" panose="020B0604020202020204" pitchFamily="34" charset="0"/>
            </a:endParaRPr>
          </a:p>
          <a:p>
            <a:pPr marR="90530" algn="l"/>
            <a:r>
              <a:rPr lang="en-US" sz="2000" b="1" i="0" u="none" strike="noStrike" baseline="0" dirty="0">
                <a:solidFill>
                  <a:srgbClr val="0093D2"/>
                </a:solidFill>
                <a:latin typeface="Arial" panose="020B0604020202020204" pitchFamily="34" charset="0"/>
              </a:rPr>
              <a:t>Who may be eligible for the Program?</a:t>
            </a:r>
            <a:endParaRPr lang="en-US" sz="2000" b="0" i="0" u="none" strike="noStrike" baseline="0" dirty="0">
              <a:solidFill>
                <a:srgbClr val="0093D2"/>
              </a:solidFill>
              <a:latin typeface="Arial" panose="020B0604020202020204" pitchFamily="34" charset="0"/>
            </a:endParaRPr>
          </a:p>
          <a:p>
            <a:pPr marL="285750" marR="0" indent="-285750" algn="l">
              <a:buFont typeface="Arial" panose="020B0604020202020204" pitchFamily="34" charset="0"/>
              <a:buChar char="•"/>
            </a:pPr>
            <a:r>
              <a:rPr lang="en-US" sz="2000" b="0" i="0" u="none" strike="noStrike" baseline="0" dirty="0">
                <a:solidFill>
                  <a:srgbClr val="6A6A6A"/>
                </a:solidFill>
                <a:latin typeface="Arial" panose="020B0604020202020204" pitchFamily="34" charset="0"/>
              </a:rPr>
              <a:t>Renters at or below 50% AMI who live in the City or will be moving into the City</a:t>
            </a:r>
          </a:p>
          <a:p>
            <a:pPr marL="285750" marR="0" indent="-285750" algn="l">
              <a:buFont typeface="Arial" panose="020B0604020202020204" pitchFamily="34" charset="0"/>
              <a:buChar char="•"/>
            </a:pPr>
            <a:r>
              <a:rPr lang="en-US" sz="2000" b="0" i="0" u="none" strike="noStrike" baseline="0" dirty="0">
                <a:solidFill>
                  <a:srgbClr val="6A6A6A"/>
                </a:solidFill>
                <a:latin typeface="Arial" panose="020B0604020202020204" pitchFamily="34" charset="0"/>
              </a:rPr>
              <a:t>Homeowners at or below 80% AMI who live in the City</a:t>
            </a:r>
          </a:p>
          <a:p>
            <a:pPr marR="16960" algn="l"/>
            <a:endParaRPr lang="en-US" sz="2000" dirty="0">
              <a:solidFill>
                <a:srgbClr val="6A6A6A"/>
              </a:solidFill>
              <a:latin typeface="Arial"/>
              <a:cs typeface="Arial"/>
            </a:endParaRPr>
          </a:p>
        </p:txBody>
      </p:sp>
      <p:pic>
        <p:nvPicPr>
          <p:cNvPr id="3" name="Picture 3" descr="Text&#10;&#10;Description automatically generated">
            <a:extLst>
              <a:ext uri="{FF2B5EF4-FFF2-40B4-BE49-F238E27FC236}">
                <a16:creationId xmlns:a16="http://schemas.microsoft.com/office/drawing/2014/main" id="{6F654DD9-0B7B-4737-89BE-F328FD34578D}"/>
              </a:ext>
            </a:extLst>
          </p:cNvPr>
          <p:cNvPicPr>
            <a:picLocks noChangeAspect="1"/>
          </p:cNvPicPr>
          <p:nvPr/>
        </p:nvPicPr>
        <p:blipFill>
          <a:blip r:embed="rId3"/>
          <a:stretch>
            <a:fillRect/>
          </a:stretch>
        </p:blipFill>
        <p:spPr>
          <a:xfrm>
            <a:off x="9953625" y="6174239"/>
            <a:ext cx="1590675" cy="472171"/>
          </a:xfrm>
          <a:prstGeom prst="rect">
            <a:avLst/>
          </a:prstGeom>
        </p:spPr>
      </p:pic>
      <p:pic>
        <p:nvPicPr>
          <p:cNvPr id="5" name="Picture 4">
            <a:extLst>
              <a:ext uri="{FF2B5EF4-FFF2-40B4-BE49-F238E27FC236}">
                <a16:creationId xmlns:a16="http://schemas.microsoft.com/office/drawing/2014/main" id="{6C240A00-7A27-6522-8D74-B9CB27EA85B1}"/>
              </a:ext>
            </a:extLst>
          </p:cNvPr>
          <p:cNvPicPr>
            <a:picLocks noChangeAspect="1"/>
          </p:cNvPicPr>
          <p:nvPr/>
        </p:nvPicPr>
        <p:blipFill>
          <a:blip r:embed="rId4"/>
          <a:stretch>
            <a:fillRect/>
          </a:stretch>
        </p:blipFill>
        <p:spPr>
          <a:xfrm>
            <a:off x="8867775" y="1466940"/>
            <a:ext cx="2051759" cy="2153954"/>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E5A16C9E-6AA0-0A56-7093-FC2108A386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172" y="4248708"/>
            <a:ext cx="3672905" cy="1033276"/>
          </a:xfrm>
          <a:prstGeom prst="rect">
            <a:avLst/>
          </a:prstGeom>
        </p:spPr>
      </p:pic>
    </p:spTree>
    <p:extLst>
      <p:ext uri="{BB962C8B-B14F-4D97-AF65-F5344CB8AC3E}">
        <p14:creationId xmlns:p14="http://schemas.microsoft.com/office/powerpoint/2010/main" val="2051203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2cf6b8f-a3b1-4a1b-8609-7c2ad752dced">
      <UserInfo>
        <DisplayName/>
        <AccountId xsi:nil="true"/>
        <AccountType/>
      </UserInfo>
    </SharedWithUsers>
    <MediaLengthInSeconds xmlns="0bdd0cbc-1683-4237-8419-0e1f93f1cd8f" xsi:nil="true"/>
    <lcf76f155ced4ddcb4097134ff3c332f xmlns="0bdd0cbc-1683-4237-8419-0e1f93f1cd8f">
      <Terms xmlns="http://schemas.microsoft.com/office/infopath/2007/PartnerControls"/>
    </lcf76f155ced4ddcb4097134ff3c332f>
    <TaxCatchAll xmlns="b2cf6b8f-a3b1-4a1b-8609-7c2ad752dc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55F3B704E94E4184FB4116D19B2D1C" ma:contentTypeVersion="16" ma:contentTypeDescription="Create a new document." ma:contentTypeScope="" ma:versionID="04d48a13af2d9f8a004f05c650725857">
  <xsd:schema xmlns:xsd="http://www.w3.org/2001/XMLSchema" xmlns:xs="http://www.w3.org/2001/XMLSchema" xmlns:p="http://schemas.microsoft.com/office/2006/metadata/properties" xmlns:ns2="0bdd0cbc-1683-4237-8419-0e1f93f1cd8f" xmlns:ns3="b2cf6b8f-a3b1-4a1b-8609-7c2ad752dced" targetNamespace="http://schemas.microsoft.com/office/2006/metadata/properties" ma:root="true" ma:fieldsID="891a11a4bc166ebe5a447e090f532bde" ns2:_="" ns3:_="">
    <xsd:import namespace="0bdd0cbc-1683-4237-8419-0e1f93f1cd8f"/>
    <xsd:import namespace="b2cf6b8f-a3b1-4a1b-8609-7c2ad752dc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d0cbc-1683-4237-8419-0e1f93f1cd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92236d-4c2e-4174-8eb0-cf401468d40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2cf6b8f-a3b1-4a1b-8609-7c2ad752dce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e91f3c6-caa3-4083-a172-4fa21aa0609d}" ma:internalName="TaxCatchAll" ma:showField="CatchAllData" ma:web="b2cf6b8f-a3b1-4a1b-8609-7c2ad752d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ABD21A-F36D-46C5-AAD8-5D1C3A40D6BB}">
  <ds:schemaRefs>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b2cf6b8f-a3b1-4a1b-8609-7c2ad752dced"/>
    <ds:schemaRef ds:uri="http://purl.org/dc/dcmitype/"/>
    <ds:schemaRef ds:uri="http://schemas.openxmlformats.org/package/2006/metadata/core-properties"/>
    <ds:schemaRef ds:uri="http://schemas.microsoft.com/office/infopath/2007/PartnerControls"/>
    <ds:schemaRef ds:uri="0bdd0cbc-1683-4237-8419-0e1f93f1cd8f"/>
  </ds:schemaRefs>
</ds:datastoreItem>
</file>

<file path=customXml/itemProps2.xml><?xml version="1.0" encoding="utf-8"?>
<ds:datastoreItem xmlns:ds="http://schemas.openxmlformats.org/officeDocument/2006/customXml" ds:itemID="{2E228B8A-7A7D-4230-9B4A-738B62568185}">
  <ds:schemaRefs>
    <ds:schemaRef ds:uri="http://schemas.microsoft.com/sharepoint/v3/contenttype/forms"/>
  </ds:schemaRefs>
</ds:datastoreItem>
</file>

<file path=customXml/itemProps3.xml><?xml version="1.0" encoding="utf-8"?>
<ds:datastoreItem xmlns:ds="http://schemas.openxmlformats.org/officeDocument/2006/customXml" ds:itemID="{23A105D4-6068-4C6D-97A2-980625D1C2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dd0cbc-1683-4237-8419-0e1f93f1cd8f"/>
    <ds:schemaRef ds:uri="b2cf6b8f-a3b1-4a1b-8609-7c2ad752d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566</TotalTime>
  <Words>1687</Words>
  <Application>Microsoft Office PowerPoint</Application>
  <PresentationFormat>Widescreen</PresentationFormat>
  <Paragraphs>296</Paragraphs>
  <Slides>19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Arial,Sans-Serif</vt:lpstr>
      <vt:lpstr>Calibri</vt:lpstr>
      <vt:lpstr>Calibri Light</vt:lpstr>
      <vt:lpstr>Helvetica Neue</vt:lpstr>
      <vt:lpstr>Symbol</vt:lpstr>
      <vt:lpstr>Times New Roman</vt:lpstr>
      <vt:lpstr>Office Theme</vt:lpstr>
      <vt:lpstr>Housing Opportunity Fund: 2024 Annual Allocation Plan Survey</vt:lpstr>
      <vt:lpstr>Housing Opportunity Fund Timeline</vt:lpstr>
      <vt:lpstr>Housing Opportunity Fund Overview </vt:lpstr>
      <vt:lpstr>2023 Area Median Income (AMI) Levels</vt:lpstr>
      <vt:lpstr>PowerPoint Presentation</vt:lpstr>
      <vt:lpstr>Housing Opportunity Fund Programs</vt:lpstr>
      <vt:lpstr>Down Payment &amp; Closing Cost Assistance </vt:lpstr>
      <vt:lpstr>Homeowner Assistance Program</vt:lpstr>
      <vt:lpstr>Housing Stabilization Program</vt:lpstr>
      <vt:lpstr>Legal Assistance Program</vt:lpstr>
      <vt:lpstr>Small Landlord Fund</vt:lpstr>
      <vt:lpstr>Rental Gap Program</vt:lpstr>
      <vt:lpstr>For-Sale Development Program </vt:lpstr>
      <vt:lpstr>Other URA Housing Programs</vt:lpstr>
      <vt:lpstr>OwnPGH Homeownership Program</vt:lpstr>
      <vt:lpstr>PowerPoint Presentation</vt:lpstr>
      <vt:lpstr>Public Survey: Pittsburgh Affordable Housing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Opportunity Fund: 2023 Annual Allocation Plan</dc:title>
  <dc:creator>Vethina Hage</dc:creator>
  <cp:lastModifiedBy>Jahd Burns</cp:lastModifiedBy>
  <cp:revision>218</cp:revision>
  <cp:lastPrinted>2023-07-13T18:19:29Z</cp:lastPrinted>
  <dcterms:created xsi:type="dcterms:W3CDTF">2020-08-18T20:14:22Z</dcterms:created>
  <dcterms:modified xsi:type="dcterms:W3CDTF">2023-07-13T18:21:35Z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0x0101003155F3B704E94E4184FB4116D19B2D1C</vt:lpwstr>
  </property>
  <property fmtid="{D5CDD505-2E9C-101B-9397-08002B2CF9AE}" pid="3" name="ComplianceAssetId">
    <vt:lpwstr/>
  </property>
  <property fmtid="{D5CDD505-2E9C-101B-9397-08002B2CF9AE}" pid="4" name="_ExtendedDescription">
    <vt:lpwstr/>
  </property>
  <property fmtid="{D5CDD505-2E9C-101B-9397-08002B2CF9AE}" pid="5" name="MediaServiceImageTags">
    <vt:lpwstr/>
  </property>
</Properties>
</file>