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4"/>
  </p:sldMasterIdLst>
  <p:notesMasterIdLst>
    <p:notesMasterId r:id="rId24"/>
  </p:notesMasterIdLst>
  <p:sldIdLst>
    <p:sldId id="257" r:id="rId5"/>
    <p:sldId id="271" r:id="rId6"/>
    <p:sldId id="273" r:id="rId7"/>
    <p:sldId id="272" r:id="rId8"/>
    <p:sldId id="264" r:id="rId9"/>
    <p:sldId id="261" r:id="rId10"/>
    <p:sldId id="274" r:id="rId11"/>
    <p:sldId id="263" r:id="rId12"/>
    <p:sldId id="277" r:id="rId13"/>
    <p:sldId id="278" r:id="rId14"/>
    <p:sldId id="276" r:id="rId15"/>
    <p:sldId id="283" r:id="rId16"/>
    <p:sldId id="279" r:id="rId17"/>
    <p:sldId id="280" r:id="rId18"/>
    <p:sldId id="281" r:id="rId19"/>
    <p:sldId id="282" r:id="rId20"/>
    <p:sldId id="284" r:id="rId21"/>
    <p:sldId id="285"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80" d="100"/>
          <a:sy n="80"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svg"/><Relationship Id="rId1"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E3E8740-6500-431F-BAB7-411BE9E060D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43A16F2-E9AC-4486-92B3-8CF588E82FF1}">
      <dgm:prSet phldr="0"/>
      <dgm:spPr/>
      <dgm:t>
        <a:bodyPr/>
        <a:lstStyle/>
        <a:p>
          <a:pPr rtl="0"/>
          <a:r>
            <a:rPr lang="en-US" b="0" i="0" u="none" strike="noStrike" cap="none" baseline="0" noProof="0" dirty="0">
              <a:solidFill>
                <a:srgbClr val="010000"/>
              </a:solidFill>
              <a:latin typeface="Corbel"/>
            </a:rPr>
            <a:t>Unemployment Compensation (UC) Context + History </a:t>
          </a:r>
        </a:p>
      </dgm:t>
    </dgm:pt>
    <dgm:pt modelId="{4780E8F4-8E34-44F8-8AFB-7D536A2517E4}" type="parTrans" cxnId="{CEABEDF5-B286-45B9-812A-2FDEB527E6D8}">
      <dgm:prSet/>
      <dgm:spPr/>
      <dgm:t>
        <a:bodyPr/>
        <a:lstStyle/>
        <a:p>
          <a:endParaRPr lang="en-US"/>
        </a:p>
      </dgm:t>
    </dgm:pt>
    <dgm:pt modelId="{8147028C-EC65-4353-93E5-5DDF2F834F60}" type="sibTrans" cxnId="{CEABEDF5-B286-45B9-812A-2FDEB527E6D8}">
      <dgm:prSet/>
      <dgm:spPr/>
      <dgm:t>
        <a:bodyPr/>
        <a:lstStyle/>
        <a:p>
          <a:endParaRPr lang="en-US"/>
        </a:p>
      </dgm:t>
    </dgm:pt>
    <dgm:pt modelId="{8AEA3CAD-93E0-47A1-A22A-9E2A9B865F29}">
      <dgm:prSet/>
      <dgm:spPr/>
      <dgm:t>
        <a:bodyPr/>
        <a:lstStyle/>
        <a:p>
          <a:pPr rtl="0"/>
          <a:r>
            <a:rPr lang="en-US" dirty="0">
              <a:latin typeface="Corbel" panose="020B0503020204020204"/>
            </a:rPr>
            <a:t> Application Process</a:t>
          </a:r>
        </a:p>
      </dgm:t>
    </dgm:pt>
    <dgm:pt modelId="{025905B7-0657-48AE-9671-531CC94409EA}" type="parTrans" cxnId="{B736CEA4-4158-410C-B3F0-639BD2CAE859}">
      <dgm:prSet/>
      <dgm:spPr/>
      <dgm:t>
        <a:bodyPr/>
        <a:lstStyle/>
        <a:p>
          <a:endParaRPr lang="en-US"/>
        </a:p>
      </dgm:t>
    </dgm:pt>
    <dgm:pt modelId="{96F6CCA6-B6F4-4BB4-BF83-C08AC1724EB4}" type="sibTrans" cxnId="{B736CEA4-4158-410C-B3F0-639BD2CAE859}">
      <dgm:prSet/>
      <dgm:spPr/>
      <dgm:t>
        <a:bodyPr/>
        <a:lstStyle/>
        <a:p>
          <a:endParaRPr lang="en-US"/>
        </a:p>
      </dgm:t>
    </dgm:pt>
    <dgm:pt modelId="{33CF2A10-BF1B-46E2-86C4-B04DBE397665}">
      <dgm:prSet/>
      <dgm:spPr/>
      <dgm:t>
        <a:bodyPr/>
        <a:lstStyle/>
        <a:p>
          <a:pPr rtl="0"/>
          <a:r>
            <a:rPr lang="en-US" dirty="0">
              <a:latin typeface="Corbel" panose="020B0503020204020204"/>
            </a:rPr>
            <a:t>Frequently asked questions</a:t>
          </a:r>
          <a:endParaRPr lang="en-US" dirty="0"/>
        </a:p>
      </dgm:t>
    </dgm:pt>
    <dgm:pt modelId="{CB00EAC9-52C2-4943-94BF-306F3B30779C}" type="parTrans" cxnId="{FC130859-8FCE-4A1A-BE3F-0A3035370FB4}">
      <dgm:prSet/>
      <dgm:spPr/>
      <dgm:t>
        <a:bodyPr/>
        <a:lstStyle/>
        <a:p>
          <a:endParaRPr lang="en-US"/>
        </a:p>
      </dgm:t>
    </dgm:pt>
    <dgm:pt modelId="{F2112CBC-2C2C-47D1-8732-38AAC7F73FA8}" type="sibTrans" cxnId="{FC130859-8FCE-4A1A-BE3F-0A3035370FB4}">
      <dgm:prSet/>
      <dgm:spPr/>
      <dgm:t>
        <a:bodyPr/>
        <a:lstStyle/>
        <a:p>
          <a:endParaRPr lang="en-US"/>
        </a:p>
      </dgm:t>
    </dgm:pt>
    <dgm:pt modelId="{2F13EC89-D692-4970-B2DF-478709F1140B}">
      <dgm:prSet phldr="0"/>
      <dgm:spPr/>
      <dgm:t>
        <a:bodyPr/>
        <a:lstStyle/>
        <a:p>
          <a:endParaRPr lang="en-US" dirty="0">
            <a:latin typeface="Corbel" panose="020B0503020204020204"/>
          </a:endParaRPr>
        </a:p>
      </dgm:t>
    </dgm:pt>
    <dgm:pt modelId="{B15C579B-343A-4D4F-8717-5FFF8295D8B5}" type="parTrans" cxnId="{F145C5D5-38F3-4E68-95D4-5EEA1720DE60}">
      <dgm:prSet/>
      <dgm:spPr/>
    </dgm:pt>
    <dgm:pt modelId="{4425D2CE-B60C-473A-8C0E-844D32924A38}" type="sibTrans" cxnId="{F145C5D5-38F3-4E68-95D4-5EEA1720DE60}">
      <dgm:prSet/>
      <dgm:spPr/>
    </dgm:pt>
    <dgm:pt modelId="{B0EC9785-F12A-4829-AC82-511BCE305BCF}">
      <dgm:prSet phldr="0"/>
      <dgm:spPr/>
      <dgm:t>
        <a:bodyPr/>
        <a:lstStyle/>
        <a:p>
          <a:pPr rtl="0"/>
          <a:r>
            <a:rPr lang="en-US" dirty="0">
              <a:latin typeface="Corbel" panose="020B0503020204020204"/>
            </a:rPr>
            <a:t> Updates to UC + PUA + FPUC</a:t>
          </a:r>
        </a:p>
      </dgm:t>
    </dgm:pt>
    <dgm:pt modelId="{C5B996AD-B1B4-4915-B446-C57CCCE3EA34}" type="parTrans" cxnId="{56F880CB-7B9A-46F3-8210-0BF1FB4B0096}">
      <dgm:prSet/>
      <dgm:spPr/>
    </dgm:pt>
    <dgm:pt modelId="{7E043001-B5E2-40BD-B99D-6DA7F5E2040F}" type="sibTrans" cxnId="{56F880CB-7B9A-46F3-8210-0BF1FB4B0096}">
      <dgm:prSet/>
      <dgm:spPr/>
    </dgm:pt>
    <dgm:pt modelId="{B8CBC944-948C-4A95-AB5C-12BF889361DF}" type="pres">
      <dgm:prSet presAssocID="{DE3E8740-6500-431F-BAB7-411BE9E060D0}" presName="vert0" presStyleCnt="0">
        <dgm:presLayoutVars>
          <dgm:dir/>
          <dgm:animOne val="branch"/>
          <dgm:animLvl val="lvl"/>
        </dgm:presLayoutVars>
      </dgm:prSet>
      <dgm:spPr/>
    </dgm:pt>
    <dgm:pt modelId="{1FF13894-9CBB-44E8-827B-41103EC3273A}" type="pres">
      <dgm:prSet presAssocID="{F43A16F2-E9AC-4486-92B3-8CF588E82FF1}" presName="thickLine" presStyleLbl="alignNode1" presStyleIdx="0" presStyleCnt="5"/>
      <dgm:spPr/>
    </dgm:pt>
    <dgm:pt modelId="{70C455B3-58D9-4737-AB28-16E860916BBB}" type="pres">
      <dgm:prSet presAssocID="{F43A16F2-E9AC-4486-92B3-8CF588E82FF1}" presName="horz1" presStyleCnt="0"/>
      <dgm:spPr/>
    </dgm:pt>
    <dgm:pt modelId="{893EF2E1-AA8E-4A2A-91B2-DF9F23493E42}" type="pres">
      <dgm:prSet presAssocID="{F43A16F2-E9AC-4486-92B3-8CF588E82FF1}" presName="tx1" presStyleLbl="revTx" presStyleIdx="0" presStyleCnt="5"/>
      <dgm:spPr/>
    </dgm:pt>
    <dgm:pt modelId="{E7824391-6C18-49CF-A327-D99CB6A5C988}" type="pres">
      <dgm:prSet presAssocID="{F43A16F2-E9AC-4486-92B3-8CF588E82FF1}" presName="vert1" presStyleCnt="0"/>
      <dgm:spPr/>
    </dgm:pt>
    <dgm:pt modelId="{425FC924-36AA-42EC-A18C-C203736B01B8}" type="pres">
      <dgm:prSet presAssocID="{8AEA3CAD-93E0-47A1-A22A-9E2A9B865F29}" presName="thickLine" presStyleLbl="alignNode1" presStyleIdx="1" presStyleCnt="5"/>
      <dgm:spPr/>
    </dgm:pt>
    <dgm:pt modelId="{685F4616-3B16-4407-92FF-32C1FB9C4F9B}" type="pres">
      <dgm:prSet presAssocID="{8AEA3CAD-93E0-47A1-A22A-9E2A9B865F29}" presName="horz1" presStyleCnt="0"/>
      <dgm:spPr/>
    </dgm:pt>
    <dgm:pt modelId="{6F7E9E1F-C9B1-4333-BE47-5DF119EE26A6}" type="pres">
      <dgm:prSet presAssocID="{8AEA3CAD-93E0-47A1-A22A-9E2A9B865F29}" presName="tx1" presStyleLbl="revTx" presStyleIdx="1" presStyleCnt="5"/>
      <dgm:spPr/>
    </dgm:pt>
    <dgm:pt modelId="{C56F562B-ACFE-47D5-BBE7-9D9A4800CBC6}" type="pres">
      <dgm:prSet presAssocID="{8AEA3CAD-93E0-47A1-A22A-9E2A9B865F29}" presName="vert1" presStyleCnt="0"/>
      <dgm:spPr/>
    </dgm:pt>
    <dgm:pt modelId="{DE2F3F6D-16FE-41A2-B9ED-587998527F0D}" type="pres">
      <dgm:prSet presAssocID="{B0EC9785-F12A-4829-AC82-511BCE305BCF}" presName="thickLine" presStyleLbl="alignNode1" presStyleIdx="2" presStyleCnt="5"/>
      <dgm:spPr/>
    </dgm:pt>
    <dgm:pt modelId="{D6BEE848-0E51-408D-9E0E-C9E911DEB0FF}" type="pres">
      <dgm:prSet presAssocID="{B0EC9785-F12A-4829-AC82-511BCE305BCF}" presName="horz1" presStyleCnt="0"/>
      <dgm:spPr/>
    </dgm:pt>
    <dgm:pt modelId="{4AAD9109-2161-449C-BD98-D6FC4338B91A}" type="pres">
      <dgm:prSet presAssocID="{B0EC9785-F12A-4829-AC82-511BCE305BCF}" presName="tx1" presStyleLbl="revTx" presStyleIdx="2" presStyleCnt="5"/>
      <dgm:spPr/>
    </dgm:pt>
    <dgm:pt modelId="{25F90729-5A68-4FDB-94A0-6B2E1E0C6D00}" type="pres">
      <dgm:prSet presAssocID="{B0EC9785-F12A-4829-AC82-511BCE305BCF}" presName="vert1" presStyleCnt="0"/>
      <dgm:spPr/>
    </dgm:pt>
    <dgm:pt modelId="{45A2C720-5D80-4D7E-A1C6-DB8E507A64E2}" type="pres">
      <dgm:prSet presAssocID="{33CF2A10-BF1B-46E2-86C4-B04DBE397665}" presName="thickLine" presStyleLbl="alignNode1" presStyleIdx="3" presStyleCnt="5"/>
      <dgm:spPr/>
    </dgm:pt>
    <dgm:pt modelId="{AF76F3DA-18E9-4365-A818-274C1047D4B7}" type="pres">
      <dgm:prSet presAssocID="{33CF2A10-BF1B-46E2-86C4-B04DBE397665}" presName="horz1" presStyleCnt="0"/>
      <dgm:spPr/>
    </dgm:pt>
    <dgm:pt modelId="{3A5AE503-31BF-4872-956E-9B9ABE30F2F7}" type="pres">
      <dgm:prSet presAssocID="{33CF2A10-BF1B-46E2-86C4-B04DBE397665}" presName="tx1" presStyleLbl="revTx" presStyleIdx="3" presStyleCnt="5"/>
      <dgm:spPr/>
    </dgm:pt>
    <dgm:pt modelId="{07D5F103-DCE2-4849-B04D-0A532883CC68}" type="pres">
      <dgm:prSet presAssocID="{33CF2A10-BF1B-46E2-86C4-B04DBE397665}" presName="vert1" presStyleCnt="0"/>
      <dgm:spPr/>
    </dgm:pt>
    <dgm:pt modelId="{276492CE-698C-4202-A170-9FAC33EBF77E}" type="pres">
      <dgm:prSet presAssocID="{2F13EC89-D692-4970-B2DF-478709F1140B}" presName="thickLine" presStyleLbl="alignNode1" presStyleIdx="4" presStyleCnt="5"/>
      <dgm:spPr/>
    </dgm:pt>
    <dgm:pt modelId="{F051FF12-E0A8-4496-B1DA-3DAEDD9B972F}" type="pres">
      <dgm:prSet presAssocID="{2F13EC89-D692-4970-B2DF-478709F1140B}" presName="horz1" presStyleCnt="0"/>
      <dgm:spPr/>
    </dgm:pt>
    <dgm:pt modelId="{966A37CC-4F64-4A7E-820B-2FDC2F01F757}" type="pres">
      <dgm:prSet presAssocID="{2F13EC89-D692-4970-B2DF-478709F1140B}" presName="tx1" presStyleLbl="revTx" presStyleIdx="4" presStyleCnt="5"/>
      <dgm:spPr/>
    </dgm:pt>
    <dgm:pt modelId="{8B7A1647-93B2-448F-A759-0DD836722953}" type="pres">
      <dgm:prSet presAssocID="{2F13EC89-D692-4970-B2DF-478709F1140B}" presName="vert1" presStyleCnt="0"/>
      <dgm:spPr/>
    </dgm:pt>
  </dgm:ptLst>
  <dgm:cxnLst>
    <dgm:cxn modelId="{E1D04201-ACB8-41F3-896C-DC9610BFAE57}" type="presOf" srcId="{33CF2A10-BF1B-46E2-86C4-B04DBE397665}" destId="{3A5AE503-31BF-4872-956E-9B9ABE30F2F7}" srcOrd="0" destOrd="0" presId="urn:microsoft.com/office/officeart/2008/layout/LinedList"/>
    <dgm:cxn modelId="{BFD5500C-1649-4EC6-8593-6D3FEEA662BF}" type="presOf" srcId="{8AEA3CAD-93E0-47A1-A22A-9E2A9B865F29}" destId="{6F7E9E1F-C9B1-4333-BE47-5DF119EE26A6}" srcOrd="0" destOrd="0" presId="urn:microsoft.com/office/officeart/2008/layout/LinedList"/>
    <dgm:cxn modelId="{FC130859-8FCE-4A1A-BE3F-0A3035370FB4}" srcId="{DE3E8740-6500-431F-BAB7-411BE9E060D0}" destId="{33CF2A10-BF1B-46E2-86C4-B04DBE397665}" srcOrd="3" destOrd="0" parTransId="{CB00EAC9-52C2-4943-94BF-306F3B30779C}" sibTransId="{F2112CBC-2C2C-47D1-8732-38AAC7F73FA8}"/>
    <dgm:cxn modelId="{23D80A96-0893-4245-9ED3-BDB26400FE73}" type="presOf" srcId="{DE3E8740-6500-431F-BAB7-411BE9E060D0}" destId="{B8CBC944-948C-4A95-AB5C-12BF889361DF}" srcOrd="0" destOrd="0" presId="urn:microsoft.com/office/officeart/2008/layout/LinedList"/>
    <dgm:cxn modelId="{B736CEA4-4158-410C-B3F0-639BD2CAE859}" srcId="{DE3E8740-6500-431F-BAB7-411BE9E060D0}" destId="{8AEA3CAD-93E0-47A1-A22A-9E2A9B865F29}" srcOrd="1" destOrd="0" parTransId="{025905B7-0657-48AE-9671-531CC94409EA}" sibTransId="{96F6CCA6-B6F4-4BB4-BF83-C08AC1724EB4}"/>
    <dgm:cxn modelId="{1251A8AF-4AD1-4643-A9B9-1DD92C55ED27}" type="presOf" srcId="{B0EC9785-F12A-4829-AC82-511BCE305BCF}" destId="{4AAD9109-2161-449C-BD98-D6FC4338B91A}" srcOrd="0" destOrd="0" presId="urn:microsoft.com/office/officeart/2008/layout/LinedList"/>
    <dgm:cxn modelId="{56F880CB-7B9A-46F3-8210-0BF1FB4B0096}" srcId="{DE3E8740-6500-431F-BAB7-411BE9E060D0}" destId="{B0EC9785-F12A-4829-AC82-511BCE305BCF}" srcOrd="2" destOrd="0" parTransId="{C5B996AD-B1B4-4915-B446-C57CCCE3EA34}" sibTransId="{7E043001-B5E2-40BD-B99D-6DA7F5E2040F}"/>
    <dgm:cxn modelId="{BA2319CD-0BA4-4AD3-8520-BFF0F8EC958E}" type="presOf" srcId="{F43A16F2-E9AC-4486-92B3-8CF588E82FF1}" destId="{893EF2E1-AA8E-4A2A-91B2-DF9F23493E42}" srcOrd="0" destOrd="0" presId="urn:microsoft.com/office/officeart/2008/layout/LinedList"/>
    <dgm:cxn modelId="{F145C5D5-38F3-4E68-95D4-5EEA1720DE60}" srcId="{DE3E8740-6500-431F-BAB7-411BE9E060D0}" destId="{2F13EC89-D692-4970-B2DF-478709F1140B}" srcOrd="4" destOrd="0" parTransId="{B15C579B-343A-4D4F-8717-5FFF8295D8B5}" sibTransId="{4425D2CE-B60C-473A-8C0E-844D32924A38}"/>
    <dgm:cxn modelId="{19DEC2D6-38B8-4AED-9FC3-E4A48B47E087}" type="presOf" srcId="{2F13EC89-D692-4970-B2DF-478709F1140B}" destId="{966A37CC-4F64-4A7E-820B-2FDC2F01F757}" srcOrd="0" destOrd="0" presId="urn:microsoft.com/office/officeart/2008/layout/LinedList"/>
    <dgm:cxn modelId="{CEABEDF5-B286-45B9-812A-2FDEB527E6D8}" srcId="{DE3E8740-6500-431F-BAB7-411BE9E060D0}" destId="{F43A16F2-E9AC-4486-92B3-8CF588E82FF1}" srcOrd="0" destOrd="0" parTransId="{4780E8F4-8E34-44F8-8AFB-7D536A2517E4}" sibTransId="{8147028C-EC65-4353-93E5-5DDF2F834F60}"/>
    <dgm:cxn modelId="{CC02D583-73F1-479F-AB76-BEF0B5108728}" type="presParOf" srcId="{B8CBC944-948C-4A95-AB5C-12BF889361DF}" destId="{1FF13894-9CBB-44E8-827B-41103EC3273A}" srcOrd="0" destOrd="0" presId="urn:microsoft.com/office/officeart/2008/layout/LinedList"/>
    <dgm:cxn modelId="{ED5E7F87-CCD4-4419-990C-D0E034D44B8E}" type="presParOf" srcId="{B8CBC944-948C-4A95-AB5C-12BF889361DF}" destId="{70C455B3-58D9-4737-AB28-16E860916BBB}" srcOrd="1" destOrd="0" presId="urn:microsoft.com/office/officeart/2008/layout/LinedList"/>
    <dgm:cxn modelId="{E40B8A3F-9A79-41EE-8004-4A4BFC0EB6A8}" type="presParOf" srcId="{70C455B3-58D9-4737-AB28-16E860916BBB}" destId="{893EF2E1-AA8E-4A2A-91B2-DF9F23493E42}" srcOrd="0" destOrd="0" presId="urn:microsoft.com/office/officeart/2008/layout/LinedList"/>
    <dgm:cxn modelId="{DB74FFB3-3829-4EB9-983D-1492C553448A}" type="presParOf" srcId="{70C455B3-58D9-4737-AB28-16E860916BBB}" destId="{E7824391-6C18-49CF-A327-D99CB6A5C988}" srcOrd="1" destOrd="0" presId="urn:microsoft.com/office/officeart/2008/layout/LinedList"/>
    <dgm:cxn modelId="{93D4B802-E086-4AD2-A880-DB62D87CFCA4}" type="presParOf" srcId="{B8CBC944-948C-4A95-AB5C-12BF889361DF}" destId="{425FC924-36AA-42EC-A18C-C203736B01B8}" srcOrd="2" destOrd="0" presId="urn:microsoft.com/office/officeart/2008/layout/LinedList"/>
    <dgm:cxn modelId="{08537C32-EC72-414C-8930-4C48D6CADC04}" type="presParOf" srcId="{B8CBC944-948C-4A95-AB5C-12BF889361DF}" destId="{685F4616-3B16-4407-92FF-32C1FB9C4F9B}" srcOrd="3" destOrd="0" presId="urn:microsoft.com/office/officeart/2008/layout/LinedList"/>
    <dgm:cxn modelId="{DA1B847B-D9CF-4E9A-9E88-FBF36620EAD5}" type="presParOf" srcId="{685F4616-3B16-4407-92FF-32C1FB9C4F9B}" destId="{6F7E9E1F-C9B1-4333-BE47-5DF119EE26A6}" srcOrd="0" destOrd="0" presId="urn:microsoft.com/office/officeart/2008/layout/LinedList"/>
    <dgm:cxn modelId="{AB707468-EA66-4C54-B341-4DF953BA3423}" type="presParOf" srcId="{685F4616-3B16-4407-92FF-32C1FB9C4F9B}" destId="{C56F562B-ACFE-47D5-BBE7-9D9A4800CBC6}" srcOrd="1" destOrd="0" presId="urn:microsoft.com/office/officeart/2008/layout/LinedList"/>
    <dgm:cxn modelId="{E37DD8CA-086F-4845-A49D-28CF40747405}" type="presParOf" srcId="{B8CBC944-948C-4A95-AB5C-12BF889361DF}" destId="{DE2F3F6D-16FE-41A2-B9ED-587998527F0D}" srcOrd="4" destOrd="0" presId="urn:microsoft.com/office/officeart/2008/layout/LinedList"/>
    <dgm:cxn modelId="{45C64E56-9FA5-467A-A095-4284862B5D93}" type="presParOf" srcId="{B8CBC944-948C-4A95-AB5C-12BF889361DF}" destId="{D6BEE848-0E51-408D-9E0E-C9E911DEB0FF}" srcOrd="5" destOrd="0" presId="urn:microsoft.com/office/officeart/2008/layout/LinedList"/>
    <dgm:cxn modelId="{7F2E1C2C-610A-4FA9-BBE8-CE255AF1BB2B}" type="presParOf" srcId="{D6BEE848-0E51-408D-9E0E-C9E911DEB0FF}" destId="{4AAD9109-2161-449C-BD98-D6FC4338B91A}" srcOrd="0" destOrd="0" presId="urn:microsoft.com/office/officeart/2008/layout/LinedList"/>
    <dgm:cxn modelId="{FBE8BC4E-D3B6-4967-8187-FB2821B95EBA}" type="presParOf" srcId="{D6BEE848-0E51-408D-9E0E-C9E911DEB0FF}" destId="{25F90729-5A68-4FDB-94A0-6B2E1E0C6D00}" srcOrd="1" destOrd="0" presId="urn:microsoft.com/office/officeart/2008/layout/LinedList"/>
    <dgm:cxn modelId="{B65F854D-E70C-4388-BEAF-25B66DC56879}" type="presParOf" srcId="{B8CBC944-948C-4A95-AB5C-12BF889361DF}" destId="{45A2C720-5D80-4D7E-A1C6-DB8E507A64E2}" srcOrd="6" destOrd="0" presId="urn:microsoft.com/office/officeart/2008/layout/LinedList"/>
    <dgm:cxn modelId="{2C637597-438E-4B9A-A796-B3C8A95258AE}" type="presParOf" srcId="{B8CBC944-948C-4A95-AB5C-12BF889361DF}" destId="{AF76F3DA-18E9-4365-A818-274C1047D4B7}" srcOrd="7" destOrd="0" presId="urn:microsoft.com/office/officeart/2008/layout/LinedList"/>
    <dgm:cxn modelId="{FAFF9A6A-16FF-4EDD-9DD5-79DF55326868}" type="presParOf" srcId="{AF76F3DA-18E9-4365-A818-274C1047D4B7}" destId="{3A5AE503-31BF-4872-956E-9B9ABE30F2F7}" srcOrd="0" destOrd="0" presId="urn:microsoft.com/office/officeart/2008/layout/LinedList"/>
    <dgm:cxn modelId="{887BEC01-4DA4-47C6-99D8-04D3AB0249B1}" type="presParOf" srcId="{AF76F3DA-18E9-4365-A818-274C1047D4B7}" destId="{07D5F103-DCE2-4849-B04D-0A532883CC68}" srcOrd="1" destOrd="0" presId="urn:microsoft.com/office/officeart/2008/layout/LinedList"/>
    <dgm:cxn modelId="{6ABF8E5B-99A3-4B28-BA90-C36327CB540D}" type="presParOf" srcId="{B8CBC944-948C-4A95-AB5C-12BF889361DF}" destId="{276492CE-698C-4202-A170-9FAC33EBF77E}" srcOrd="8" destOrd="0" presId="urn:microsoft.com/office/officeart/2008/layout/LinedList"/>
    <dgm:cxn modelId="{0B58971E-4035-4D42-A2EB-0C35FE32BFDE}" type="presParOf" srcId="{B8CBC944-948C-4A95-AB5C-12BF889361DF}" destId="{F051FF12-E0A8-4496-B1DA-3DAEDD9B972F}" srcOrd="9" destOrd="0" presId="urn:microsoft.com/office/officeart/2008/layout/LinedList"/>
    <dgm:cxn modelId="{5718C47E-00C3-4B84-893C-4CED0FD0CC92}" type="presParOf" srcId="{F051FF12-E0A8-4496-B1DA-3DAEDD9B972F}" destId="{966A37CC-4F64-4A7E-820B-2FDC2F01F757}" srcOrd="0" destOrd="0" presId="urn:microsoft.com/office/officeart/2008/layout/LinedList"/>
    <dgm:cxn modelId="{90C4263B-E2EE-4D32-95A7-236B8ACF5538}" type="presParOf" srcId="{F051FF12-E0A8-4496-B1DA-3DAEDD9B972F}" destId="{8B7A1647-93B2-448F-A759-0DD8367229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ECA9F-151B-44F2-908C-A661EFC045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20C0F99-BF13-4143-A20B-29436E06B1CF}">
      <dgm:prSet phldr="0"/>
      <dgm:spPr/>
      <dgm:t>
        <a:bodyPr/>
        <a:lstStyle/>
        <a:p>
          <a:r>
            <a:rPr lang="en-US" b="1" i="0" u="none" strike="noStrike" cap="none" baseline="0" noProof="0" dirty="0">
              <a:latin typeface="Corbel"/>
            </a:rPr>
            <a:t>Unemployment Compensation</a:t>
          </a:r>
          <a:endParaRPr lang="en-US" b="1" i="0" u="none" strike="noStrike" cap="none" baseline="0" noProof="0" dirty="0">
            <a:solidFill>
              <a:srgbClr val="010000"/>
            </a:solidFill>
            <a:latin typeface="Corbel"/>
          </a:endParaRPr>
        </a:p>
      </dgm:t>
    </dgm:pt>
    <dgm:pt modelId="{77AB8DDC-3013-4B03-AA1A-251725C812B7}" type="parTrans" cxnId="{2E6CD097-DBFD-4D8D-BA36-9CC7A78B3D61}">
      <dgm:prSet/>
      <dgm:spPr/>
      <dgm:t>
        <a:bodyPr/>
        <a:lstStyle/>
        <a:p>
          <a:endParaRPr lang="en-US"/>
        </a:p>
      </dgm:t>
    </dgm:pt>
    <dgm:pt modelId="{DBB0D8C8-121C-43FD-BCC7-55C08D4F2889}" type="sibTrans" cxnId="{2E6CD097-DBFD-4D8D-BA36-9CC7A78B3D61}">
      <dgm:prSet/>
      <dgm:spPr/>
      <dgm:t>
        <a:bodyPr/>
        <a:lstStyle/>
        <a:p>
          <a:endParaRPr lang="en-US"/>
        </a:p>
      </dgm:t>
    </dgm:pt>
    <dgm:pt modelId="{116E2479-461F-404A-84C0-48E648950DC5}">
      <dgm:prSet phldr="0"/>
      <dgm:spPr/>
      <dgm:t>
        <a:bodyPr/>
        <a:lstStyle/>
        <a:p>
          <a:r>
            <a:rPr lang="en-US" b="1" dirty="0">
              <a:latin typeface="Corbel" panose="020B0503020204020204"/>
            </a:rPr>
            <a:t>Federal CARES Act</a:t>
          </a:r>
          <a:endParaRPr lang="en-US" b="1" dirty="0"/>
        </a:p>
      </dgm:t>
    </dgm:pt>
    <dgm:pt modelId="{572895B3-A79A-4BB2-BAF5-AAECE6A8A8AC}" type="parTrans" cxnId="{FBA53CAF-F23B-403C-B067-C3F720F43063}">
      <dgm:prSet/>
      <dgm:spPr/>
      <dgm:t>
        <a:bodyPr/>
        <a:lstStyle/>
        <a:p>
          <a:endParaRPr lang="en-US"/>
        </a:p>
      </dgm:t>
    </dgm:pt>
    <dgm:pt modelId="{E644085C-4FF8-455F-BAF4-198690CC3CB4}" type="sibTrans" cxnId="{FBA53CAF-F23B-403C-B067-C3F720F43063}">
      <dgm:prSet/>
      <dgm:spPr/>
      <dgm:t>
        <a:bodyPr/>
        <a:lstStyle/>
        <a:p>
          <a:endParaRPr lang="en-US"/>
        </a:p>
      </dgm:t>
    </dgm:pt>
    <dgm:pt modelId="{12E89ACA-54D2-4472-A9B8-B3709153BB82}">
      <dgm:prSet/>
      <dgm:spPr/>
      <dgm:t>
        <a:bodyPr/>
        <a:lstStyle/>
        <a:p>
          <a:r>
            <a:rPr lang="en-US" b="1" dirty="0">
              <a:latin typeface="Corbel" panose="020B0503020204020204"/>
            </a:rPr>
            <a:t> Pandemic Emergency Unemployment Compensation (PEUC)</a:t>
          </a:r>
        </a:p>
      </dgm:t>
    </dgm:pt>
    <dgm:pt modelId="{623B7E33-A4C6-4CFB-86D0-9CC60E8F56F7}" type="parTrans" cxnId="{E975EAB1-B932-453A-8FC9-99F1476E4FD6}">
      <dgm:prSet/>
      <dgm:spPr/>
      <dgm:t>
        <a:bodyPr/>
        <a:lstStyle/>
        <a:p>
          <a:endParaRPr lang="en-US"/>
        </a:p>
      </dgm:t>
    </dgm:pt>
    <dgm:pt modelId="{893046D2-F9B8-4BA9-B4F1-64F1A669F9A0}" type="sibTrans" cxnId="{E975EAB1-B932-453A-8FC9-99F1476E4FD6}">
      <dgm:prSet/>
      <dgm:spPr/>
      <dgm:t>
        <a:bodyPr/>
        <a:lstStyle/>
        <a:p>
          <a:endParaRPr lang="en-US"/>
        </a:p>
      </dgm:t>
    </dgm:pt>
    <dgm:pt modelId="{F796A7E0-8FDF-445C-A2C6-254983175684}">
      <dgm:prSet phldr="0"/>
      <dgm:spPr/>
      <dgm:t>
        <a:bodyPr/>
        <a:lstStyle/>
        <a:p>
          <a:r>
            <a:rPr lang="en-US" b="1" dirty="0"/>
            <a:t>Pandemic Unemployment Assistance</a:t>
          </a:r>
          <a:r>
            <a:rPr lang="en-US" b="1" dirty="0">
              <a:latin typeface="Corbel" panose="020B0503020204020204"/>
            </a:rPr>
            <a:t> (PUA)</a:t>
          </a:r>
          <a:endParaRPr lang="en-US" b="1" dirty="0"/>
        </a:p>
      </dgm:t>
    </dgm:pt>
    <dgm:pt modelId="{5CF5C409-E9AD-4B8B-810F-A21FFF51158B}" type="parTrans" cxnId="{FCBEC182-01EB-4086-8C0B-9F76A178B784}">
      <dgm:prSet/>
      <dgm:spPr/>
    </dgm:pt>
    <dgm:pt modelId="{5CAF6C13-29B9-4456-8FED-817121F38221}" type="sibTrans" cxnId="{FCBEC182-01EB-4086-8C0B-9F76A178B784}">
      <dgm:prSet/>
      <dgm:spPr/>
      <dgm:t>
        <a:bodyPr/>
        <a:lstStyle/>
        <a:p>
          <a:endParaRPr lang="en-US"/>
        </a:p>
      </dgm:t>
    </dgm:pt>
    <dgm:pt modelId="{DDEED5F3-FDEC-4BF6-9B73-5CFE9C4CA00A}">
      <dgm:prSet phldr="0"/>
      <dgm:spPr/>
      <dgm:t>
        <a:bodyPr/>
        <a:lstStyle/>
        <a:p>
          <a:r>
            <a:rPr lang="en-US" b="1" dirty="0">
              <a:latin typeface="Corbel" panose="020B0503020204020204"/>
            </a:rPr>
            <a:t>Federal Pandemic Unemployment Compensation (FPUC)</a:t>
          </a:r>
        </a:p>
      </dgm:t>
    </dgm:pt>
    <dgm:pt modelId="{ED84AE20-7673-4AB7-B04A-3775E8703D1E}" type="parTrans" cxnId="{2D42E5EF-2DA7-4FEF-B922-2CFC5E07226A}">
      <dgm:prSet/>
      <dgm:spPr/>
    </dgm:pt>
    <dgm:pt modelId="{C76B83A9-F7B4-4B49-8398-B8806D6779ED}" type="sibTrans" cxnId="{2D42E5EF-2DA7-4FEF-B922-2CFC5E07226A}">
      <dgm:prSet/>
      <dgm:spPr/>
      <dgm:t>
        <a:bodyPr/>
        <a:lstStyle/>
        <a:p>
          <a:endParaRPr lang="en-US"/>
        </a:p>
      </dgm:t>
    </dgm:pt>
    <dgm:pt modelId="{D3394BC6-ED9E-4E67-94BF-C778E81A4BCB}" type="pres">
      <dgm:prSet presAssocID="{76CECA9F-151B-44F2-908C-A661EFC04567}" presName="linear" presStyleCnt="0">
        <dgm:presLayoutVars>
          <dgm:animLvl val="lvl"/>
          <dgm:resizeHandles val="exact"/>
        </dgm:presLayoutVars>
      </dgm:prSet>
      <dgm:spPr/>
    </dgm:pt>
    <dgm:pt modelId="{8ED3B48C-3D72-4A6D-9F6D-D7436AF29323}" type="pres">
      <dgm:prSet presAssocID="{620C0F99-BF13-4143-A20B-29436E06B1CF}" presName="parentText" presStyleLbl="node1" presStyleIdx="0" presStyleCnt="5">
        <dgm:presLayoutVars>
          <dgm:chMax val="0"/>
          <dgm:bulletEnabled val="1"/>
        </dgm:presLayoutVars>
      </dgm:prSet>
      <dgm:spPr/>
    </dgm:pt>
    <dgm:pt modelId="{7C940BB4-0069-4814-BD19-BEC011CE9020}" type="pres">
      <dgm:prSet presAssocID="{DBB0D8C8-121C-43FD-BCC7-55C08D4F2889}" presName="spacer" presStyleCnt="0"/>
      <dgm:spPr/>
    </dgm:pt>
    <dgm:pt modelId="{8AF40D03-83DC-4498-9499-A43079EF7AC3}" type="pres">
      <dgm:prSet presAssocID="{116E2479-461F-404A-84C0-48E648950DC5}" presName="parentText" presStyleLbl="node1" presStyleIdx="1" presStyleCnt="5">
        <dgm:presLayoutVars>
          <dgm:chMax val="0"/>
          <dgm:bulletEnabled val="1"/>
        </dgm:presLayoutVars>
      </dgm:prSet>
      <dgm:spPr/>
    </dgm:pt>
    <dgm:pt modelId="{77ABEF0A-E770-42EA-A1BB-3530B7FB1ABF}" type="pres">
      <dgm:prSet presAssocID="{E644085C-4FF8-455F-BAF4-198690CC3CB4}" presName="spacer" presStyleCnt="0"/>
      <dgm:spPr/>
    </dgm:pt>
    <dgm:pt modelId="{D0EBCB3E-AE7E-4EF0-B298-B8F190EF58B2}" type="pres">
      <dgm:prSet presAssocID="{DDEED5F3-FDEC-4BF6-9B73-5CFE9C4CA00A}" presName="parentText" presStyleLbl="node1" presStyleIdx="2" presStyleCnt="5">
        <dgm:presLayoutVars>
          <dgm:chMax val="0"/>
          <dgm:bulletEnabled val="1"/>
        </dgm:presLayoutVars>
      </dgm:prSet>
      <dgm:spPr/>
    </dgm:pt>
    <dgm:pt modelId="{9C33F26F-9943-4406-95ED-3AC0570D1E1F}" type="pres">
      <dgm:prSet presAssocID="{C76B83A9-F7B4-4B49-8398-B8806D6779ED}" presName="spacer" presStyleCnt="0"/>
      <dgm:spPr/>
    </dgm:pt>
    <dgm:pt modelId="{5A538505-E4A5-4390-AEB5-C2697E51921D}" type="pres">
      <dgm:prSet presAssocID="{F796A7E0-8FDF-445C-A2C6-254983175684}" presName="parentText" presStyleLbl="node1" presStyleIdx="3" presStyleCnt="5">
        <dgm:presLayoutVars>
          <dgm:chMax val="0"/>
          <dgm:bulletEnabled val="1"/>
        </dgm:presLayoutVars>
      </dgm:prSet>
      <dgm:spPr/>
    </dgm:pt>
    <dgm:pt modelId="{6C074A40-541C-4E96-B52F-C6E766DE066E}" type="pres">
      <dgm:prSet presAssocID="{5CAF6C13-29B9-4456-8FED-817121F38221}" presName="spacer" presStyleCnt="0"/>
      <dgm:spPr/>
    </dgm:pt>
    <dgm:pt modelId="{796DCF3B-1044-4377-88D5-9FBA8C4655B7}" type="pres">
      <dgm:prSet presAssocID="{12E89ACA-54D2-4472-A9B8-B3709153BB82}" presName="parentText" presStyleLbl="node1" presStyleIdx="4" presStyleCnt="5">
        <dgm:presLayoutVars>
          <dgm:chMax val="0"/>
          <dgm:bulletEnabled val="1"/>
        </dgm:presLayoutVars>
      </dgm:prSet>
      <dgm:spPr/>
    </dgm:pt>
  </dgm:ptLst>
  <dgm:cxnLst>
    <dgm:cxn modelId="{6DFA2115-B038-41F0-BB98-B59629820049}" type="presOf" srcId="{76CECA9F-151B-44F2-908C-A661EFC04567}" destId="{D3394BC6-ED9E-4E67-94BF-C778E81A4BCB}" srcOrd="0" destOrd="0" presId="urn:microsoft.com/office/officeart/2005/8/layout/vList2"/>
    <dgm:cxn modelId="{BF202C42-21A8-4E87-8F91-05078548EE9F}" type="presOf" srcId="{DDEED5F3-FDEC-4BF6-9B73-5CFE9C4CA00A}" destId="{D0EBCB3E-AE7E-4EF0-B298-B8F190EF58B2}" srcOrd="0" destOrd="0" presId="urn:microsoft.com/office/officeart/2005/8/layout/vList2"/>
    <dgm:cxn modelId="{24256D62-C391-4E80-A34A-C30689ED2431}" type="presOf" srcId="{620C0F99-BF13-4143-A20B-29436E06B1CF}" destId="{8ED3B48C-3D72-4A6D-9F6D-D7436AF29323}" srcOrd="0" destOrd="0" presId="urn:microsoft.com/office/officeart/2005/8/layout/vList2"/>
    <dgm:cxn modelId="{16B46248-853A-4371-8FA3-9D427C2ADA15}" type="presOf" srcId="{F796A7E0-8FDF-445C-A2C6-254983175684}" destId="{5A538505-E4A5-4390-AEB5-C2697E51921D}" srcOrd="0" destOrd="0" presId="urn:microsoft.com/office/officeart/2005/8/layout/vList2"/>
    <dgm:cxn modelId="{FCBEC182-01EB-4086-8C0B-9F76A178B784}" srcId="{76CECA9F-151B-44F2-908C-A661EFC04567}" destId="{F796A7E0-8FDF-445C-A2C6-254983175684}" srcOrd="3" destOrd="0" parTransId="{5CF5C409-E9AD-4B8B-810F-A21FFF51158B}" sibTransId="{5CAF6C13-29B9-4456-8FED-817121F38221}"/>
    <dgm:cxn modelId="{2E6CD097-DBFD-4D8D-BA36-9CC7A78B3D61}" srcId="{76CECA9F-151B-44F2-908C-A661EFC04567}" destId="{620C0F99-BF13-4143-A20B-29436E06B1CF}" srcOrd="0" destOrd="0" parTransId="{77AB8DDC-3013-4B03-AA1A-251725C812B7}" sibTransId="{DBB0D8C8-121C-43FD-BCC7-55C08D4F2889}"/>
    <dgm:cxn modelId="{761F97A1-200F-4B23-B8DB-43904C47BBCE}" type="presOf" srcId="{12E89ACA-54D2-4472-A9B8-B3709153BB82}" destId="{796DCF3B-1044-4377-88D5-9FBA8C4655B7}" srcOrd="0" destOrd="0" presId="urn:microsoft.com/office/officeart/2005/8/layout/vList2"/>
    <dgm:cxn modelId="{FBA53CAF-F23B-403C-B067-C3F720F43063}" srcId="{76CECA9F-151B-44F2-908C-A661EFC04567}" destId="{116E2479-461F-404A-84C0-48E648950DC5}" srcOrd="1" destOrd="0" parTransId="{572895B3-A79A-4BB2-BAF5-AAECE6A8A8AC}" sibTransId="{E644085C-4FF8-455F-BAF4-198690CC3CB4}"/>
    <dgm:cxn modelId="{E975EAB1-B932-453A-8FC9-99F1476E4FD6}" srcId="{76CECA9F-151B-44F2-908C-A661EFC04567}" destId="{12E89ACA-54D2-4472-A9B8-B3709153BB82}" srcOrd="4" destOrd="0" parTransId="{623B7E33-A4C6-4CFB-86D0-9CC60E8F56F7}" sibTransId="{893046D2-F9B8-4BA9-B4F1-64F1A669F9A0}"/>
    <dgm:cxn modelId="{20DB80EC-EEAE-4E8F-9EB2-9239CADBDD5B}" type="presOf" srcId="{116E2479-461F-404A-84C0-48E648950DC5}" destId="{8AF40D03-83DC-4498-9499-A43079EF7AC3}" srcOrd="0" destOrd="0" presId="urn:microsoft.com/office/officeart/2005/8/layout/vList2"/>
    <dgm:cxn modelId="{2D42E5EF-2DA7-4FEF-B922-2CFC5E07226A}" srcId="{76CECA9F-151B-44F2-908C-A661EFC04567}" destId="{DDEED5F3-FDEC-4BF6-9B73-5CFE9C4CA00A}" srcOrd="2" destOrd="0" parTransId="{ED84AE20-7673-4AB7-B04A-3775E8703D1E}" sibTransId="{C76B83A9-F7B4-4B49-8398-B8806D6779ED}"/>
    <dgm:cxn modelId="{90EED909-DB27-4EDD-86D7-1A1711AC0A32}" type="presParOf" srcId="{D3394BC6-ED9E-4E67-94BF-C778E81A4BCB}" destId="{8ED3B48C-3D72-4A6D-9F6D-D7436AF29323}" srcOrd="0" destOrd="0" presId="urn:microsoft.com/office/officeart/2005/8/layout/vList2"/>
    <dgm:cxn modelId="{4B76FCCA-4A19-4DCE-A72E-1A202672FB12}" type="presParOf" srcId="{D3394BC6-ED9E-4E67-94BF-C778E81A4BCB}" destId="{7C940BB4-0069-4814-BD19-BEC011CE9020}" srcOrd="1" destOrd="0" presId="urn:microsoft.com/office/officeart/2005/8/layout/vList2"/>
    <dgm:cxn modelId="{7751C627-0D02-45EE-A1DE-8C921A0AB5E0}" type="presParOf" srcId="{D3394BC6-ED9E-4E67-94BF-C778E81A4BCB}" destId="{8AF40D03-83DC-4498-9499-A43079EF7AC3}" srcOrd="2" destOrd="0" presId="urn:microsoft.com/office/officeart/2005/8/layout/vList2"/>
    <dgm:cxn modelId="{63D395DD-1E47-4D1B-B658-161A38245AF0}" type="presParOf" srcId="{D3394BC6-ED9E-4E67-94BF-C778E81A4BCB}" destId="{77ABEF0A-E770-42EA-A1BB-3530B7FB1ABF}" srcOrd="3" destOrd="0" presId="urn:microsoft.com/office/officeart/2005/8/layout/vList2"/>
    <dgm:cxn modelId="{825EF8A9-430E-43CC-B053-0921A42F9FEC}" type="presParOf" srcId="{D3394BC6-ED9E-4E67-94BF-C778E81A4BCB}" destId="{D0EBCB3E-AE7E-4EF0-B298-B8F190EF58B2}" srcOrd="4" destOrd="0" presId="urn:microsoft.com/office/officeart/2005/8/layout/vList2"/>
    <dgm:cxn modelId="{CF87467F-5FB7-426B-A330-DD89732F114E}" type="presParOf" srcId="{D3394BC6-ED9E-4E67-94BF-C778E81A4BCB}" destId="{9C33F26F-9943-4406-95ED-3AC0570D1E1F}" srcOrd="5" destOrd="0" presId="urn:microsoft.com/office/officeart/2005/8/layout/vList2"/>
    <dgm:cxn modelId="{80E219ED-601D-48EF-9742-77D5BA570137}" type="presParOf" srcId="{D3394BC6-ED9E-4E67-94BF-C778E81A4BCB}" destId="{5A538505-E4A5-4390-AEB5-C2697E51921D}" srcOrd="6" destOrd="0" presId="urn:microsoft.com/office/officeart/2005/8/layout/vList2"/>
    <dgm:cxn modelId="{D513D098-342C-4720-9717-A3ADE0751149}" type="presParOf" srcId="{D3394BC6-ED9E-4E67-94BF-C778E81A4BCB}" destId="{6C074A40-541C-4E96-B52F-C6E766DE066E}" srcOrd="7" destOrd="0" presId="urn:microsoft.com/office/officeart/2005/8/layout/vList2"/>
    <dgm:cxn modelId="{26B17C44-8E8F-4CBA-B79C-7833986C46F3}" type="presParOf" srcId="{D3394BC6-ED9E-4E67-94BF-C778E81A4BCB}" destId="{796DCF3B-1044-4377-88D5-9FBA8C4655B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53C1E-CEA8-4B7D-8636-76748CDCE9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CD9DF2E-7E8F-4536-B3BC-0E23CD09538F}">
      <dgm:prSet/>
      <dgm:spPr/>
      <dgm:t>
        <a:bodyPr/>
        <a:lstStyle/>
        <a:p>
          <a:pPr>
            <a:lnSpc>
              <a:spcPct val="100000"/>
            </a:lnSpc>
          </a:pPr>
          <a:r>
            <a:rPr lang="en-US" b="1"/>
            <a:t>Primary is June 2</a:t>
          </a:r>
          <a:endParaRPr lang="en-US"/>
        </a:p>
      </dgm:t>
    </dgm:pt>
    <dgm:pt modelId="{515F604F-F246-4F8C-95F2-804640266565}" type="parTrans" cxnId="{942B0AC8-5474-4408-B9E0-F441120A9897}">
      <dgm:prSet/>
      <dgm:spPr/>
      <dgm:t>
        <a:bodyPr/>
        <a:lstStyle/>
        <a:p>
          <a:endParaRPr lang="en-US"/>
        </a:p>
      </dgm:t>
    </dgm:pt>
    <dgm:pt modelId="{B5A74FE0-7808-4719-BDEA-D79BB797E9CC}" type="sibTrans" cxnId="{942B0AC8-5474-4408-B9E0-F441120A9897}">
      <dgm:prSet/>
      <dgm:spPr/>
      <dgm:t>
        <a:bodyPr/>
        <a:lstStyle/>
        <a:p>
          <a:endParaRPr lang="en-US"/>
        </a:p>
      </dgm:t>
    </dgm:pt>
    <dgm:pt modelId="{D1DFDF26-165C-4D42-904F-2D1EE4D463A6}">
      <dgm:prSet/>
      <dgm:spPr/>
      <dgm:t>
        <a:bodyPr/>
        <a:lstStyle/>
        <a:p>
          <a:pPr>
            <a:lnSpc>
              <a:spcPct val="100000"/>
            </a:lnSpc>
          </a:pPr>
          <a:r>
            <a:rPr lang="en-US" b="1">
              <a:latin typeface="Corbel" panose="020B0503020204020204"/>
            </a:rPr>
            <a:t>Mail-in Ballot VotesPA.gov</a:t>
          </a:r>
          <a:endParaRPr lang="en-US"/>
        </a:p>
      </dgm:t>
    </dgm:pt>
    <dgm:pt modelId="{B366318F-1BF2-4811-8863-62D3AE04519B}" type="parTrans" cxnId="{E85CBFC7-E871-4FC1-A5E8-E39E271EAEBC}">
      <dgm:prSet/>
      <dgm:spPr/>
      <dgm:t>
        <a:bodyPr/>
        <a:lstStyle/>
        <a:p>
          <a:endParaRPr lang="en-US"/>
        </a:p>
      </dgm:t>
    </dgm:pt>
    <dgm:pt modelId="{2465624C-F147-44A7-A1E5-D85743161A7A}" type="sibTrans" cxnId="{E85CBFC7-E871-4FC1-A5E8-E39E271EAEBC}">
      <dgm:prSet/>
      <dgm:spPr/>
      <dgm:t>
        <a:bodyPr/>
        <a:lstStyle/>
        <a:p>
          <a:endParaRPr lang="en-US"/>
        </a:p>
      </dgm:t>
    </dgm:pt>
    <dgm:pt modelId="{43428D50-CFC8-41E2-AE11-63F52C93BB27}">
      <dgm:prSet/>
      <dgm:spPr/>
      <dgm:t>
        <a:bodyPr/>
        <a:lstStyle/>
        <a:p>
          <a:pPr>
            <a:lnSpc>
              <a:spcPct val="100000"/>
            </a:lnSpc>
          </a:pPr>
          <a:r>
            <a:rPr lang="en-US" b="1"/>
            <a:t>Census</a:t>
          </a:r>
          <a:r>
            <a:rPr lang="en-US" b="1" dirty="0">
              <a:latin typeface="Corbel" panose="020B0503020204020204"/>
            </a:rPr>
            <a:t> Update</a:t>
          </a:r>
          <a:endParaRPr lang="en-US" dirty="0"/>
        </a:p>
      </dgm:t>
    </dgm:pt>
    <dgm:pt modelId="{3E082687-3F29-4B03-B5C8-D06A27422134}" type="parTrans" cxnId="{2F5E3AFB-3EDA-4466-AF2B-89A908A30EFF}">
      <dgm:prSet/>
      <dgm:spPr/>
      <dgm:t>
        <a:bodyPr/>
        <a:lstStyle/>
        <a:p>
          <a:endParaRPr lang="en-US"/>
        </a:p>
      </dgm:t>
    </dgm:pt>
    <dgm:pt modelId="{3E6B5FB2-8000-4A9E-BA2F-DEA86D358ED8}" type="sibTrans" cxnId="{2F5E3AFB-3EDA-4466-AF2B-89A908A30EFF}">
      <dgm:prSet/>
      <dgm:spPr/>
      <dgm:t>
        <a:bodyPr/>
        <a:lstStyle/>
        <a:p>
          <a:endParaRPr lang="en-US"/>
        </a:p>
      </dgm:t>
    </dgm:pt>
    <dgm:pt modelId="{E4743F8B-1845-478F-A5DD-D3ABDAA76EEC}">
      <dgm:prSet phldr="0"/>
      <dgm:spPr/>
      <dgm:t>
        <a:bodyPr/>
        <a:lstStyle/>
        <a:p>
          <a:pPr>
            <a:lnSpc>
              <a:spcPct val="100000"/>
            </a:lnSpc>
          </a:pPr>
          <a:r>
            <a:rPr lang="en-US" b="1" dirty="0">
              <a:latin typeface="Corbel" panose="020B0503020204020204"/>
            </a:rPr>
            <a:t>10th Ward = 49%</a:t>
          </a:r>
        </a:p>
      </dgm:t>
    </dgm:pt>
    <dgm:pt modelId="{A4AD73C3-213E-4FFF-8331-06AD23F60C28}" type="parTrans" cxnId="{4A503974-8205-4899-B765-23236217652D}">
      <dgm:prSet/>
      <dgm:spPr/>
    </dgm:pt>
    <dgm:pt modelId="{AFF46746-64B1-4129-94DE-A9376E2E9FF8}" type="sibTrans" cxnId="{4A503974-8205-4899-B765-23236217652D}">
      <dgm:prSet/>
      <dgm:spPr/>
    </dgm:pt>
    <dgm:pt modelId="{D2B9E2FD-D204-407E-8867-C720378F065E}">
      <dgm:prSet phldr="0"/>
      <dgm:spPr/>
      <dgm:t>
        <a:bodyPr/>
        <a:lstStyle/>
        <a:p>
          <a:pPr>
            <a:lnSpc>
              <a:spcPct val="100000"/>
            </a:lnSpc>
          </a:pPr>
          <a:r>
            <a:rPr lang="en-US" b="1" dirty="0">
              <a:latin typeface="Corbel" panose="020B0503020204020204"/>
            </a:rPr>
            <a:t>9th Ward = 55%</a:t>
          </a:r>
        </a:p>
      </dgm:t>
    </dgm:pt>
    <dgm:pt modelId="{4EA516F3-78B8-4229-ADEC-68B428873CFF}" type="parTrans" cxnId="{1A9E8CFD-8678-4F52-A234-04A56B107CA0}">
      <dgm:prSet/>
      <dgm:spPr/>
    </dgm:pt>
    <dgm:pt modelId="{6822D1DE-BEF8-4A66-A6A1-4FA94ACC8704}" type="sibTrans" cxnId="{1A9E8CFD-8678-4F52-A234-04A56B107CA0}">
      <dgm:prSet/>
      <dgm:spPr/>
    </dgm:pt>
    <dgm:pt modelId="{EDB2A6B7-9314-4CB5-B7BC-EBD4FC377C0B}">
      <dgm:prSet phldr="0"/>
      <dgm:spPr/>
      <dgm:t>
        <a:bodyPr/>
        <a:lstStyle/>
        <a:p>
          <a:pPr>
            <a:lnSpc>
              <a:spcPct val="100000"/>
            </a:lnSpc>
          </a:pPr>
          <a:r>
            <a:rPr lang="en-US" b="1" dirty="0">
              <a:latin typeface="Corbel" panose="020B0503020204020204"/>
            </a:rPr>
            <a:t>6th Ward = 45%</a:t>
          </a:r>
        </a:p>
      </dgm:t>
    </dgm:pt>
    <dgm:pt modelId="{0A4827E9-729F-4DFB-AC57-20C5452A3EB9}" type="parTrans" cxnId="{7C87A5EF-C150-4E00-A320-9BA97F388D38}">
      <dgm:prSet/>
      <dgm:spPr/>
    </dgm:pt>
    <dgm:pt modelId="{D7D696C6-4C96-43F9-B6F9-B8F7EC7D9BD0}" type="sibTrans" cxnId="{7C87A5EF-C150-4E00-A320-9BA97F388D38}">
      <dgm:prSet/>
      <dgm:spPr/>
    </dgm:pt>
    <dgm:pt modelId="{DE9A2EF2-4CC9-41DC-891C-41A4AF0E8795}">
      <dgm:prSet phldr="0"/>
      <dgm:spPr/>
      <dgm:t>
        <a:bodyPr/>
        <a:lstStyle/>
        <a:p>
          <a:pPr>
            <a:lnSpc>
              <a:spcPct val="100000"/>
            </a:lnSpc>
          </a:pPr>
          <a:r>
            <a:rPr lang="en-US" b="1" dirty="0">
              <a:latin typeface="Corbel" panose="020B0503020204020204"/>
            </a:rPr>
            <a:t>Mycensus2020.gov</a:t>
          </a:r>
        </a:p>
      </dgm:t>
    </dgm:pt>
    <dgm:pt modelId="{1AF07DF9-CF4B-458F-ACE1-8D663E4B27D0}" type="parTrans" cxnId="{E52A49A8-4B22-4A27-A47D-D4F0FB49273B}">
      <dgm:prSet/>
      <dgm:spPr/>
    </dgm:pt>
    <dgm:pt modelId="{9753BD27-FBBC-4E34-A608-7DB7DAF7573F}" type="sibTrans" cxnId="{E52A49A8-4B22-4A27-A47D-D4F0FB49273B}">
      <dgm:prSet/>
      <dgm:spPr/>
    </dgm:pt>
    <dgm:pt modelId="{0D827D71-0034-47A7-982D-F9FBFAA7F454}">
      <dgm:prSet phldr="0"/>
      <dgm:spPr/>
      <dgm:t>
        <a:bodyPr/>
        <a:lstStyle/>
        <a:p>
          <a:pPr>
            <a:lnSpc>
              <a:spcPct val="100000"/>
            </a:lnSpc>
          </a:pPr>
          <a:r>
            <a:rPr lang="en-US" b="1" dirty="0">
              <a:latin typeface="Corbel" panose="020B0503020204020204"/>
            </a:rPr>
            <a:t>Weekly Calls</a:t>
          </a:r>
          <a:endParaRPr lang="en-US" b="1" dirty="0"/>
        </a:p>
      </dgm:t>
    </dgm:pt>
    <dgm:pt modelId="{978603BD-2D29-4E41-9B1B-EF350DE2A869}" type="parTrans" cxnId="{A312F31E-27EC-4A88-B6C9-F51C3206861F}">
      <dgm:prSet/>
      <dgm:spPr/>
    </dgm:pt>
    <dgm:pt modelId="{CC55650F-3E66-489C-9841-88A73F5E1F3A}" type="sibTrans" cxnId="{A312F31E-27EC-4A88-B6C9-F51C3206861F}">
      <dgm:prSet/>
      <dgm:spPr/>
    </dgm:pt>
    <dgm:pt modelId="{4831BDBD-1017-48D8-B071-9D7D876509F7}">
      <dgm:prSet phldr="0"/>
      <dgm:spPr/>
      <dgm:t>
        <a:bodyPr/>
        <a:lstStyle/>
        <a:p>
          <a:pPr>
            <a:lnSpc>
              <a:spcPct val="100000"/>
            </a:lnSpc>
          </a:pPr>
          <a:r>
            <a:rPr lang="en-US" b="1" dirty="0">
              <a:latin typeface="Corbel" panose="020B0503020204020204"/>
            </a:rPr>
            <a:t>Community Groups</a:t>
          </a:r>
        </a:p>
      </dgm:t>
    </dgm:pt>
    <dgm:pt modelId="{4CCFA78E-85D8-499D-BD5A-48665A3A50B8}" type="parTrans" cxnId="{0BF69C5F-9D02-4910-8DFB-F4C6A98EF5C2}">
      <dgm:prSet/>
      <dgm:spPr/>
    </dgm:pt>
    <dgm:pt modelId="{9E9E4E65-1626-4388-B487-EC36C4A05A70}" type="sibTrans" cxnId="{0BF69C5F-9D02-4910-8DFB-F4C6A98EF5C2}">
      <dgm:prSet/>
      <dgm:spPr/>
    </dgm:pt>
    <dgm:pt modelId="{1631B59D-78D1-4776-AF99-3E06BA0FC702}">
      <dgm:prSet phldr="0"/>
      <dgm:spPr/>
      <dgm:t>
        <a:bodyPr/>
        <a:lstStyle/>
        <a:p>
          <a:pPr>
            <a:lnSpc>
              <a:spcPct val="100000"/>
            </a:lnSpc>
          </a:pPr>
          <a:r>
            <a:rPr lang="en-US" b="1" dirty="0">
              <a:latin typeface="Corbel" panose="020B0503020204020204"/>
            </a:rPr>
            <a:t>Small Businesses</a:t>
          </a:r>
        </a:p>
      </dgm:t>
    </dgm:pt>
    <dgm:pt modelId="{8D772409-CAB7-456F-A37D-FDBD8D2C5DA8}" type="parTrans" cxnId="{5764BD15-7676-4406-A40D-B547E304F058}">
      <dgm:prSet/>
      <dgm:spPr/>
    </dgm:pt>
    <dgm:pt modelId="{8EC1A7B0-142F-4C1F-9F8A-6B47335FFFCD}" type="sibTrans" cxnId="{5764BD15-7676-4406-A40D-B547E304F058}">
      <dgm:prSet/>
      <dgm:spPr/>
    </dgm:pt>
    <dgm:pt modelId="{4F9CCB01-049E-4A6E-AE09-28B271CE0966}">
      <dgm:prSet phldr="0"/>
      <dgm:spPr/>
      <dgm:t>
        <a:bodyPr/>
        <a:lstStyle/>
        <a:p>
          <a:pPr rtl="0">
            <a:lnSpc>
              <a:spcPct val="100000"/>
            </a:lnSpc>
          </a:pPr>
          <a:r>
            <a:rPr lang="en-US" b="1" dirty="0">
              <a:latin typeface="Corbel" panose="020B0503020204020204"/>
            </a:rPr>
            <a:t>Local Government </a:t>
          </a:r>
        </a:p>
      </dgm:t>
    </dgm:pt>
    <dgm:pt modelId="{48924F96-0CB3-4489-A515-8CC18ED36F34}" type="parTrans" cxnId="{777B9A55-B015-4606-A51C-54D1B633A9CB}">
      <dgm:prSet/>
      <dgm:spPr/>
    </dgm:pt>
    <dgm:pt modelId="{110ADF22-2CFA-4CFA-B42D-F56DBCD6A660}" type="sibTrans" cxnId="{777B9A55-B015-4606-A51C-54D1B633A9CB}">
      <dgm:prSet/>
      <dgm:spPr/>
    </dgm:pt>
    <dgm:pt modelId="{B6285311-9F0C-478D-B4B1-DE8BDCF37080}" type="pres">
      <dgm:prSet presAssocID="{3AE53C1E-CEA8-4B7D-8636-76748CDCE9C4}" presName="root" presStyleCnt="0">
        <dgm:presLayoutVars>
          <dgm:dir/>
          <dgm:resizeHandles val="exact"/>
        </dgm:presLayoutVars>
      </dgm:prSet>
      <dgm:spPr/>
    </dgm:pt>
    <dgm:pt modelId="{8B605B49-5B38-4105-8B87-09205ADA3F37}" type="pres">
      <dgm:prSet presAssocID="{4CD9DF2E-7E8F-4536-B3BC-0E23CD09538F}" presName="compNode" presStyleCnt="0"/>
      <dgm:spPr/>
    </dgm:pt>
    <dgm:pt modelId="{B3FCB59A-B3A2-4C34-B0BC-316135835E04}" type="pres">
      <dgm:prSet presAssocID="{4CD9DF2E-7E8F-4536-B3BC-0E23CD09538F}" presName="bgRect" presStyleLbl="bgShp" presStyleIdx="0" presStyleCnt="3"/>
      <dgm:spPr/>
    </dgm:pt>
    <dgm:pt modelId="{2D917101-B45B-4DBE-9CB0-C2FF3D2415D5}" type="pres">
      <dgm:prSet presAssocID="{4CD9DF2E-7E8F-4536-B3BC-0E23CD0953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704C8D0A-898B-4C70-85BF-2345B00CDE19}" type="pres">
      <dgm:prSet presAssocID="{4CD9DF2E-7E8F-4536-B3BC-0E23CD09538F}" presName="spaceRect" presStyleCnt="0"/>
      <dgm:spPr/>
    </dgm:pt>
    <dgm:pt modelId="{73A88D4E-4039-4817-A2E5-6BF009A1AD6C}" type="pres">
      <dgm:prSet presAssocID="{4CD9DF2E-7E8F-4536-B3BC-0E23CD09538F}" presName="parTx" presStyleLbl="revTx" presStyleIdx="0" presStyleCnt="6">
        <dgm:presLayoutVars>
          <dgm:chMax val="0"/>
          <dgm:chPref val="0"/>
        </dgm:presLayoutVars>
      </dgm:prSet>
      <dgm:spPr/>
    </dgm:pt>
    <dgm:pt modelId="{ED5AA39B-2F56-4ABF-B0E8-537A79D8BE4F}" type="pres">
      <dgm:prSet presAssocID="{4CD9DF2E-7E8F-4536-B3BC-0E23CD09538F}" presName="desTx" presStyleLbl="revTx" presStyleIdx="1" presStyleCnt="6">
        <dgm:presLayoutVars/>
      </dgm:prSet>
      <dgm:spPr/>
    </dgm:pt>
    <dgm:pt modelId="{5AB64457-4CA2-462C-BBE2-4C199C2E9CFB}" type="pres">
      <dgm:prSet presAssocID="{B5A74FE0-7808-4719-BDEA-D79BB797E9CC}" presName="sibTrans" presStyleCnt="0"/>
      <dgm:spPr/>
    </dgm:pt>
    <dgm:pt modelId="{57717AF5-3807-4926-A50A-4888F02BC2F0}" type="pres">
      <dgm:prSet presAssocID="{43428D50-CFC8-41E2-AE11-63F52C93BB27}" presName="compNode" presStyleCnt="0"/>
      <dgm:spPr/>
    </dgm:pt>
    <dgm:pt modelId="{00063753-9B76-46B2-B19E-8C320C5CF397}" type="pres">
      <dgm:prSet presAssocID="{43428D50-CFC8-41E2-AE11-63F52C93BB27}" presName="bgRect" presStyleLbl="bgShp" presStyleIdx="1" presStyleCnt="3"/>
      <dgm:spPr/>
    </dgm:pt>
    <dgm:pt modelId="{C96DD124-6960-4B26-8B39-9F812DFF76C5}" type="pres">
      <dgm:prSet presAssocID="{43428D50-CFC8-41E2-AE11-63F52C93BB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40AF3086-26A4-4DF4-88DC-747CB47AA39A}" type="pres">
      <dgm:prSet presAssocID="{43428D50-CFC8-41E2-AE11-63F52C93BB27}" presName="spaceRect" presStyleCnt="0"/>
      <dgm:spPr/>
    </dgm:pt>
    <dgm:pt modelId="{04082B92-0105-43BF-B65B-E55EC0AD4C1F}" type="pres">
      <dgm:prSet presAssocID="{43428D50-CFC8-41E2-AE11-63F52C93BB27}" presName="parTx" presStyleLbl="revTx" presStyleIdx="2" presStyleCnt="6">
        <dgm:presLayoutVars>
          <dgm:chMax val="0"/>
          <dgm:chPref val="0"/>
        </dgm:presLayoutVars>
      </dgm:prSet>
      <dgm:spPr/>
    </dgm:pt>
    <dgm:pt modelId="{1CAEAFB9-3294-4EB8-A917-FA6018498DBE}" type="pres">
      <dgm:prSet presAssocID="{43428D50-CFC8-41E2-AE11-63F52C93BB27}" presName="desTx" presStyleLbl="revTx" presStyleIdx="3" presStyleCnt="6">
        <dgm:presLayoutVars/>
      </dgm:prSet>
      <dgm:spPr/>
    </dgm:pt>
    <dgm:pt modelId="{1829B572-C156-4719-9378-D02F55D289FA}" type="pres">
      <dgm:prSet presAssocID="{3E6B5FB2-8000-4A9E-BA2F-DEA86D358ED8}" presName="sibTrans" presStyleCnt="0"/>
      <dgm:spPr/>
    </dgm:pt>
    <dgm:pt modelId="{40153A65-CC74-4CA3-A90B-394CD4F73CE6}" type="pres">
      <dgm:prSet presAssocID="{0D827D71-0034-47A7-982D-F9FBFAA7F454}" presName="compNode" presStyleCnt="0"/>
      <dgm:spPr/>
    </dgm:pt>
    <dgm:pt modelId="{DB561F02-0EC5-45A3-AE50-FACB2CF98D8C}" type="pres">
      <dgm:prSet presAssocID="{0D827D71-0034-47A7-982D-F9FBFAA7F454}" presName="bgRect" presStyleLbl="bgShp" presStyleIdx="2" presStyleCnt="3"/>
      <dgm:spPr/>
    </dgm:pt>
    <dgm:pt modelId="{675ED747-67FE-40A1-94BE-45F0A141368D}" type="pres">
      <dgm:prSet presAssocID="{0D827D71-0034-47A7-982D-F9FBFAA7F454}" presName="iconRect" presStyleLbl="node1" presStyleIdx="2" presStyleCnt="3"/>
      <dgm:spPr/>
    </dgm:pt>
    <dgm:pt modelId="{CEA2382B-6A3C-414A-B8A1-5087CD1C3ED9}" type="pres">
      <dgm:prSet presAssocID="{0D827D71-0034-47A7-982D-F9FBFAA7F454}" presName="spaceRect" presStyleCnt="0"/>
      <dgm:spPr/>
    </dgm:pt>
    <dgm:pt modelId="{669589AB-E5CB-4DBB-8FA3-08BFC8D0A98C}" type="pres">
      <dgm:prSet presAssocID="{0D827D71-0034-47A7-982D-F9FBFAA7F454}" presName="parTx" presStyleLbl="revTx" presStyleIdx="4" presStyleCnt="6">
        <dgm:presLayoutVars>
          <dgm:chMax val="0"/>
          <dgm:chPref val="0"/>
        </dgm:presLayoutVars>
      </dgm:prSet>
      <dgm:spPr/>
    </dgm:pt>
    <dgm:pt modelId="{5657FFA6-377E-4594-BED3-C040BB8724E3}" type="pres">
      <dgm:prSet presAssocID="{0D827D71-0034-47A7-982D-F9FBFAA7F454}" presName="desTx" presStyleLbl="revTx" presStyleIdx="5" presStyleCnt="6">
        <dgm:presLayoutVars/>
      </dgm:prSet>
      <dgm:spPr/>
    </dgm:pt>
  </dgm:ptLst>
  <dgm:cxnLst>
    <dgm:cxn modelId="{ECFF2111-8EAE-4F24-916E-A5780A25A3CE}" type="presOf" srcId="{4CD9DF2E-7E8F-4536-B3BC-0E23CD09538F}" destId="{73A88D4E-4039-4817-A2E5-6BF009A1AD6C}" srcOrd="0" destOrd="0" presId="urn:microsoft.com/office/officeart/2018/2/layout/IconVerticalSolidList"/>
    <dgm:cxn modelId="{5764BD15-7676-4406-A40D-B547E304F058}" srcId="{0D827D71-0034-47A7-982D-F9FBFAA7F454}" destId="{1631B59D-78D1-4776-AF99-3E06BA0FC702}" srcOrd="1" destOrd="0" parTransId="{8D772409-CAB7-456F-A37D-FDBD8D2C5DA8}" sibTransId="{8EC1A7B0-142F-4C1F-9F8A-6B47335FFFCD}"/>
    <dgm:cxn modelId="{A312F31E-27EC-4A88-B6C9-F51C3206861F}" srcId="{3AE53C1E-CEA8-4B7D-8636-76748CDCE9C4}" destId="{0D827D71-0034-47A7-982D-F9FBFAA7F454}" srcOrd="2" destOrd="0" parTransId="{978603BD-2D29-4E41-9B1B-EF350DE2A869}" sibTransId="{CC55650F-3E66-489C-9841-88A73F5E1F3A}"/>
    <dgm:cxn modelId="{29C67F2C-18C7-41E9-81D0-7F6EAD20E2B5}" type="presOf" srcId="{E4743F8B-1845-478F-A5DD-D3ABDAA76EEC}" destId="{1CAEAFB9-3294-4EB8-A917-FA6018498DBE}" srcOrd="0" destOrd="0" presId="urn:microsoft.com/office/officeart/2018/2/layout/IconVerticalSolidList"/>
    <dgm:cxn modelId="{E934D734-6059-4363-BE24-DCD6BC928A6E}" type="presOf" srcId="{D1DFDF26-165C-4D42-904F-2D1EE4D463A6}" destId="{ED5AA39B-2F56-4ABF-B0E8-537A79D8BE4F}" srcOrd="0" destOrd="0" presId="urn:microsoft.com/office/officeart/2018/2/layout/IconVerticalSolidList"/>
    <dgm:cxn modelId="{6123C83A-5221-47CC-AC9A-60C58EC47EB9}" type="presOf" srcId="{43428D50-CFC8-41E2-AE11-63F52C93BB27}" destId="{04082B92-0105-43BF-B65B-E55EC0AD4C1F}" srcOrd="0" destOrd="0" presId="urn:microsoft.com/office/officeart/2018/2/layout/IconVerticalSolidList"/>
    <dgm:cxn modelId="{75E1F75C-8095-4A76-94C8-BD456378D14E}" type="presOf" srcId="{D2B9E2FD-D204-407E-8867-C720378F065E}" destId="{1CAEAFB9-3294-4EB8-A917-FA6018498DBE}" srcOrd="0" destOrd="1" presId="urn:microsoft.com/office/officeart/2018/2/layout/IconVerticalSolidList"/>
    <dgm:cxn modelId="{0BF69C5F-9D02-4910-8DFB-F4C6A98EF5C2}" srcId="{0D827D71-0034-47A7-982D-F9FBFAA7F454}" destId="{4831BDBD-1017-48D8-B071-9D7D876509F7}" srcOrd="0" destOrd="0" parTransId="{4CCFA78E-85D8-499D-BD5A-48665A3A50B8}" sibTransId="{9E9E4E65-1626-4388-B487-EC36C4A05A70}"/>
    <dgm:cxn modelId="{9AA30144-8358-4288-9913-7F103C43316F}" type="presOf" srcId="{DE9A2EF2-4CC9-41DC-891C-41A4AF0E8795}" destId="{1CAEAFB9-3294-4EB8-A917-FA6018498DBE}" srcOrd="0" destOrd="3" presId="urn:microsoft.com/office/officeart/2018/2/layout/IconVerticalSolidList"/>
    <dgm:cxn modelId="{4A503974-8205-4899-B765-23236217652D}" srcId="{43428D50-CFC8-41E2-AE11-63F52C93BB27}" destId="{E4743F8B-1845-478F-A5DD-D3ABDAA76EEC}" srcOrd="0" destOrd="0" parTransId="{A4AD73C3-213E-4FFF-8331-06AD23F60C28}" sibTransId="{AFF46746-64B1-4129-94DE-A9376E2E9FF8}"/>
    <dgm:cxn modelId="{777B9A55-B015-4606-A51C-54D1B633A9CB}" srcId="{0D827D71-0034-47A7-982D-F9FBFAA7F454}" destId="{4F9CCB01-049E-4A6E-AE09-28B271CE0966}" srcOrd="2" destOrd="0" parTransId="{48924F96-0CB3-4489-A515-8CC18ED36F34}" sibTransId="{110ADF22-2CFA-4CFA-B42D-F56DBCD6A660}"/>
    <dgm:cxn modelId="{1A608779-473A-4A9C-9299-9CE0890F6E51}" type="presOf" srcId="{0D827D71-0034-47A7-982D-F9FBFAA7F454}" destId="{669589AB-E5CB-4DBB-8FA3-08BFC8D0A98C}" srcOrd="0" destOrd="0" presId="urn:microsoft.com/office/officeart/2018/2/layout/IconVerticalSolidList"/>
    <dgm:cxn modelId="{E6D05E8D-C999-4389-A09D-3F7C6B17774F}" type="presOf" srcId="{3AE53C1E-CEA8-4B7D-8636-76748CDCE9C4}" destId="{B6285311-9F0C-478D-B4B1-DE8BDCF37080}" srcOrd="0" destOrd="0" presId="urn:microsoft.com/office/officeart/2018/2/layout/IconVerticalSolidList"/>
    <dgm:cxn modelId="{EDE0689C-174F-488C-BD14-E831F6C43FF9}" type="presOf" srcId="{4831BDBD-1017-48D8-B071-9D7D876509F7}" destId="{5657FFA6-377E-4594-BED3-C040BB8724E3}" srcOrd="0" destOrd="0" presId="urn:microsoft.com/office/officeart/2018/2/layout/IconVerticalSolidList"/>
    <dgm:cxn modelId="{E52A49A8-4B22-4A27-A47D-D4F0FB49273B}" srcId="{43428D50-CFC8-41E2-AE11-63F52C93BB27}" destId="{DE9A2EF2-4CC9-41DC-891C-41A4AF0E8795}" srcOrd="3" destOrd="0" parTransId="{1AF07DF9-CF4B-458F-ACE1-8D663E4B27D0}" sibTransId="{9753BD27-FBBC-4E34-A608-7DB7DAF7573F}"/>
    <dgm:cxn modelId="{0A67BDA8-097A-425D-AE36-44D934BB4AAB}" type="presOf" srcId="{1631B59D-78D1-4776-AF99-3E06BA0FC702}" destId="{5657FFA6-377E-4594-BED3-C040BB8724E3}" srcOrd="0" destOrd="1" presId="urn:microsoft.com/office/officeart/2018/2/layout/IconVerticalSolidList"/>
    <dgm:cxn modelId="{446BAFC4-6A97-46EB-A123-8DBAFE75A16A}" type="presOf" srcId="{EDB2A6B7-9314-4CB5-B7BC-EBD4FC377C0B}" destId="{1CAEAFB9-3294-4EB8-A917-FA6018498DBE}" srcOrd="0" destOrd="2" presId="urn:microsoft.com/office/officeart/2018/2/layout/IconVerticalSolidList"/>
    <dgm:cxn modelId="{E85CBFC7-E871-4FC1-A5E8-E39E271EAEBC}" srcId="{4CD9DF2E-7E8F-4536-B3BC-0E23CD09538F}" destId="{D1DFDF26-165C-4D42-904F-2D1EE4D463A6}" srcOrd="0" destOrd="0" parTransId="{B366318F-1BF2-4811-8863-62D3AE04519B}" sibTransId="{2465624C-F147-44A7-A1E5-D85743161A7A}"/>
    <dgm:cxn modelId="{942B0AC8-5474-4408-B9E0-F441120A9897}" srcId="{3AE53C1E-CEA8-4B7D-8636-76748CDCE9C4}" destId="{4CD9DF2E-7E8F-4536-B3BC-0E23CD09538F}" srcOrd="0" destOrd="0" parTransId="{515F604F-F246-4F8C-95F2-804640266565}" sibTransId="{B5A74FE0-7808-4719-BDEA-D79BB797E9CC}"/>
    <dgm:cxn modelId="{47EBBDEE-9E7B-4C6A-830D-E4024F54CC7B}" type="presOf" srcId="{4F9CCB01-049E-4A6E-AE09-28B271CE0966}" destId="{5657FFA6-377E-4594-BED3-C040BB8724E3}" srcOrd="0" destOrd="2" presId="urn:microsoft.com/office/officeart/2018/2/layout/IconVerticalSolidList"/>
    <dgm:cxn modelId="{7C87A5EF-C150-4E00-A320-9BA97F388D38}" srcId="{43428D50-CFC8-41E2-AE11-63F52C93BB27}" destId="{EDB2A6B7-9314-4CB5-B7BC-EBD4FC377C0B}" srcOrd="2" destOrd="0" parTransId="{0A4827E9-729F-4DFB-AC57-20C5452A3EB9}" sibTransId="{D7D696C6-4C96-43F9-B6F9-B8F7EC7D9BD0}"/>
    <dgm:cxn modelId="{2F5E3AFB-3EDA-4466-AF2B-89A908A30EFF}" srcId="{3AE53C1E-CEA8-4B7D-8636-76748CDCE9C4}" destId="{43428D50-CFC8-41E2-AE11-63F52C93BB27}" srcOrd="1" destOrd="0" parTransId="{3E082687-3F29-4B03-B5C8-D06A27422134}" sibTransId="{3E6B5FB2-8000-4A9E-BA2F-DEA86D358ED8}"/>
    <dgm:cxn modelId="{1A9E8CFD-8678-4F52-A234-04A56B107CA0}" srcId="{43428D50-CFC8-41E2-AE11-63F52C93BB27}" destId="{D2B9E2FD-D204-407E-8867-C720378F065E}" srcOrd="1" destOrd="0" parTransId="{4EA516F3-78B8-4229-ADEC-68B428873CFF}" sibTransId="{6822D1DE-BEF8-4A66-A6A1-4FA94ACC8704}"/>
    <dgm:cxn modelId="{E00BCC22-5E76-454A-AECB-CBA5FA2BA705}" type="presParOf" srcId="{B6285311-9F0C-478D-B4B1-DE8BDCF37080}" destId="{8B605B49-5B38-4105-8B87-09205ADA3F37}" srcOrd="0" destOrd="0" presId="urn:microsoft.com/office/officeart/2018/2/layout/IconVerticalSolidList"/>
    <dgm:cxn modelId="{2C878C7E-4F5E-4EB0-A7C3-5A3522FF5B9C}" type="presParOf" srcId="{8B605B49-5B38-4105-8B87-09205ADA3F37}" destId="{B3FCB59A-B3A2-4C34-B0BC-316135835E04}" srcOrd="0" destOrd="0" presId="urn:microsoft.com/office/officeart/2018/2/layout/IconVerticalSolidList"/>
    <dgm:cxn modelId="{AEA0E686-7F9D-47C4-8612-7B211977E593}" type="presParOf" srcId="{8B605B49-5B38-4105-8B87-09205ADA3F37}" destId="{2D917101-B45B-4DBE-9CB0-C2FF3D2415D5}" srcOrd="1" destOrd="0" presId="urn:microsoft.com/office/officeart/2018/2/layout/IconVerticalSolidList"/>
    <dgm:cxn modelId="{E8DA3220-D7C0-4E2D-BBA8-1A8CA15A81EB}" type="presParOf" srcId="{8B605B49-5B38-4105-8B87-09205ADA3F37}" destId="{704C8D0A-898B-4C70-85BF-2345B00CDE19}" srcOrd="2" destOrd="0" presId="urn:microsoft.com/office/officeart/2018/2/layout/IconVerticalSolidList"/>
    <dgm:cxn modelId="{942CEF01-6507-4653-B923-F0FD9734F90E}" type="presParOf" srcId="{8B605B49-5B38-4105-8B87-09205ADA3F37}" destId="{73A88D4E-4039-4817-A2E5-6BF009A1AD6C}" srcOrd="3" destOrd="0" presId="urn:microsoft.com/office/officeart/2018/2/layout/IconVerticalSolidList"/>
    <dgm:cxn modelId="{3563C4A2-EED2-4F20-BBAE-DF21E9E4014A}" type="presParOf" srcId="{8B605B49-5B38-4105-8B87-09205ADA3F37}" destId="{ED5AA39B-2F56-4ABF-B0E8-537A79D8BE4F}" srcOrd="4" destOrd="0" presId="urn:microsoft.com/office/officeart/2018/2/layout/IconVerticalSolidList"/>
    <dgm:cxn modelId="{A2EDC4B8-3889-4733-A899-36D04C9D34A4}" type="presParOf" srcId="{B6285311-9F0C-478D-B4B1-DE8BDCF37080}" destId="{5AB64457-4CA2-462C-BBE2-4C199C2E9CFB}" srcOrd="1" destOrd="0" presId="urn:microsoft.com/office/officeart/2018/2/layout/IconVerticalSolidList"/>
    <dgm:cxn modelId="{D549B1AA-3062-45AC-8639-536959E16B5F}" type="presParOf" srcId="{B6285311-9F0C-478D-B4B1-DE8BDCF37080}" destId="{57717AF5-3807-4926-A50A-4888F02BC2F0}" srcOrd="2" destOrd="0" presId="urn:microsoft.com/office/officeart/2018/2/layout/IconVerticalSolidList"/>
    <dgm:cxn modelId="{E19A895E-0F5E-408B-97A8-642C9FE5CA98}" type="presParOf" srcId="{57717AF5-3807-4926-A50A-4888F02BC2F0}" destId="{00063753-9B76-46B2-B19E-8C320C5CF397}" srcOrd="0" destOrd="0" presId="urn:microsoft.com/office/officeart/2018/2/layout/IconVerticalSolidList"/>
    <dgm:cxn modelId="{BF288AF1-C7C3-4523-B589-238973D94CC5}" type="presParOf" srcId="{57717AF5-3807-4926-A50A-4888F02BC2F0}" destId="{C96DD124-6960-4B26-8B39-9F812DFF76C5}" srcOrd="1" destOrd="0" presId="urn:microsoft.com/office/officeart/2018/2/layout/IconVerticalSolidList"/>
    <dgm:cxn modelId="{E4CAD256-9603-479F-B109-FA6E4AE54B40}" type="presParOf" srcId="{57717AF5-3807-4926-A50A-4888F02BC2F0}" destId="{40AF3086-26A4-4DF4-88DC-747CB47AA39A}" srcOrd="2" destOrd="0" presId="urn:microsoft.com/office/officeart/2018/2/layout/IconVerticalSolidList"/>
    <dgm:cxn modelId="{A712629C-C3BD-4AD7-B8AB-7CF485633E25}" type="presParOf" srcId="{57717AF5-3807-4926-A50A-4888F02BC2F0}" destId="{04082B92-0105-43BF-B65B-E55EC0AD4C1F}" srcOrd="3" destOrd="0" presId="urn:microsoft.com/office/officeart/2018/2/layout/IconVerticalSolidList"/>
    <dgm:cxn modelId="{7C5BF479-F7D0-4D99-B2C0-4E58E8C5C58D}" type="presParOf" srcId="{57717AF5-3807-4926-A50A-4888F02BC2F0}" destId="{1CAEAFB9-3294-4EB8-A917-FA6018498DBE}" srcOrd="4" destOrd="0" presId="urn:microsoft.com/office/officeart/2018/2/layout/IconVerticalSolidList"/>
    <dgm:cxn modelId="{51E0D4B3-F0F1-4E3D-9FCF-934245460541}" type="presParOf" srcId="{B6285311-9F0C-478D-B4B1-DE8BDCF37080}" destId="{1829B572-C156-4719-9378-D02F55D289FA}" srcOrd="3" destOrd="0" presId="urn:microsoft.com/office/officeart/2018/2/layout/IconVerticalSolidList"/>
    <dgm:cxn modelId="{C31E2433-224D-47D3-8E42-616D9459DF1A}" type="presParOf" srcId="{B6285311-9F0C-478D-B4B1-DE8BDCF37080}" destId="{40153A65-CC74-4CA3-A90B-394CD4F73CE6}" srcOrd="4" destOrd="0" presId="urn:microsoft.com/office/officeart/2018/2/layout/IconVerticalSolidList"/>
    <dgm:cxn modelId="{BC3F578B-9AC9-49F6-8FDC-648AF324477F}" type="presParOf" srcId="{40153A65-CC74-4CA3-A90B-394CD4F73CE6}" destId="{DB561F02-0EC5-45A3-AE50-FACB2CF98D8C}" srcOrd="0" destOrd="0" presId="urn:microsoft.com/office/officeart/2018/2/layout/IconVerticalSolidList"/>
    <dgm:cxn modelId="{7868DAD8-F99C-4BCD-88C0-244A2E96A94C}" type="presParOf" srcId="{40153A65-CC74-4CA3-A90B-394CD4F73CE6}" destId="{675ED747-67FE-40A1-94BE-45F0A141368D}" srcOrd="1" destOrd="0" presId="urn:microsoft.com/office/officeart/2018/2/layout/IconVerticalSolidList"/>
    <dgm:cxn modelId="{6B1CED86-24E9-4E23-95AB-8BD463704E0D}" type="presParOf" srcId="{40153A65-CC74-4CA3-A90B-394CD4F73CE6}" destId="{CEA2382B-6A3C-414A-B8A1-5087CD1C3ED9}" srcOrd="2" destOrd="0" presId="urn:microsoft.com/office/officeart/2018/2/layout/IconVerticalSolidList"/>
    <dgm:cxn modelId="{0A758C12-A2CC-4C1E-B59C-4C2B16EE6821}" type="presParOf" srcId="{40153A65-CC74-4CA3-A90B-394CD4F73CE6}" destId="{669589AB-E5CB-4DBB-8FA3-08BFC8D0A98C}" srcOrd="3" destOrd="0" presId="urn:microsoft.com/office/officeart/2018/2/layout/IconVerticalSolidList"/>
    <dgm:cxn modelId="{C67DFF5F-BCF1-4C3B-B2D2-58FEA8D306C0}" type="presParOf" srcId="{40153A65-CC74-4CA3-A90B-394CD4F73CE6}" destId="{5657FFA6-377E-4594-BED3-C040BB8724E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13894-9CBB-44E8-827B-41103EC3273A}">
      <dsp:nvSpPr>
        <dsp:cNvPr id="0" name=""/>
        <dsp:cNvSpPr/>
      </dsp:nvSpPr>
      <dsp:spPr>
        <a:xfrm>
          <a:off x="0" y="621"/>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EF2E1-AA8E-4A2A-91B2-DF9F23493E42}">
      <dsp:nvSpPr>
        <dsp:cNvPr id="0" name=""/>
        <dsp:cNvSpPr/>
      </dsp:nvSpPr>
      <dsp:spPr>
        <a:xfrm>
          <a:off x="0" y="621"/>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0" i="0" u="none" strike="noStrike" kern="1200" cap="none" baseline="0" noProof="0" dirty="0">
              <a:solidFill>
                <a:srgbClr val="010000"/>
              </a:solidFill>
              <a:latin typeface="Corbel"/>
            </a:rPr>
            <a:t>Unemployment Compensation (UC) Context + History </a:t>
          </a:r>
        </a:p>
      </dsp:txBody>
      <dsp:txXfrm>
        <a:off x="0" y="621"/>
        <a:ext cx="7728267" cy="1017216"/>
      </dsp:txXfrm>
    </dsp:sp>
    <dsp:sp modelId="{425FC924-36AA-42EC-A18C-C203736B01B8}">
      <dsp:nvSpPr>
        <dsp:cNvPr id="0" name=""/>
        <dsp:cNvSpPr/>
      </dsp:nvSpPr>
      <dsp:spPr>
        <a:xfrm>
          <a:off x="0" y="1017837"/>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E9E1F-C9B1-4333-BE47-5DF119EE26A6}">
      <dsp:nvSpPr>
        <dsp:cNvPr id="0" name=""/>
        <dsp:cNvSpPr/>
      </dsp:nvSpPr>
      <dsp:spPr>
        <a:xfrm>
          <a:off x="0" y="1017837"/>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Corbel" panose="020B0503020204020204"/>
            </a:rPr>
            <a:t> Application Process</a:t>
          </a:r>
        </a:p>
      </dsp:txBody>
      <dsp:txXfrm>
        <a:off x="0" y="1017837"/>
        <a:ext cx="7728267" cy="1017216"/>
      </dsp:txXfrm>
    </dsp:sp>
    <dsp:sp modelId="{DE2F3F6D-16FE-41A2-B9ED-587998527F0D}">
      <dsp:nvSpPr>
        <dsp:cNvPr id="0" name=""/>
        <dsp:cNvSpPr/>
      </dsp:nvSpPr>
      <dsp:spPr>
        <a:xfrm>
          <a:off x="0" y="2035053"/>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D9109-2161-449C-BD98-D6FC4338B91A}">
      <dsp:nvSpPr>
        <dsp:cNvPr id="0" name=""/>
        <dsp:cNvSpPr/>
      </dsp:nvSpPr>
      <dsp:spPr>
        <a:xfrm>
          <a:off x="0" y="2035053"/>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Corbel" panose="020B0503020204020204"/>
            </a:rPr>
            <a:t> Updates to UC + PUA + FPUC</a:t>
          </a:r>
        </a:p>
      </dsp:txBody>
      <dsp:txXfrm>
        <a:off x="0" y="2035053"/>
        <a:ext cx="7728267" cy="1017216"/>
      </dsp:txXfrm>
    </dsp:sp>
    <dsp:sp modelId="{45A2C720-5D80-4D7E-A1C6-DB8E507A64E2}">
      <dsp:nvSpPr>
        <dsp:cNvPr id="0" name=""/>
        <dsp:cNvSpPr/>
      </dsp:nvSpPr>
      <dsp:spPr>
        <a:xfrm>
          <a:off x="0" y="3052270"/>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AE503-31BF-4872-956E-9B9ABE30F2F7}">
      <dsp:nvSpPr>
        <dsp:cNvPr id="0" name=""/>
        <dsp:cNvSpPr/>
      </dsp:nvSpPr>
      <dsp:spPr>
        <a:xfrm>
          <a:off x="0" y="3052270"/>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Corbel" panose="020B0503020204020204"/>
            </a:rPr>
            <a:t>Frequently asked questions</a:t>
          </a:r>
          <a:endParaRPr lang="en-US" sz="2800" kern="1200" dirty="0"/>
        </a:p>
      </dsp:txBody>
      <dsp:txXfrm>
        <a:off x="0" y="3052270"/>
        <a:ext cx="7728267" cy="1017216"/>
      </dsp:txXfrm>
    </dsp:sp>
    <dsp:sp modelId="{276492CE-698C-4202-A170-9FAC33EBF77E}">
      <dsp:nvSpPr>
        <dsp:cNvPr id="0" name=""/>
        <dsp:cNvSpPr/>
      </dsp:nvSpPr>
      <dsp:spPr>
        <a:xfrm>
          <a:off x="0" y="4069486"/>
          <a:ext cx="7728267"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A37CC-4F64-4A7E-820B-2FDC2F01F757}">
      <dsp:nvSpPr>
        <dsp:cNvPr id="0" name=""/>
        <dsp:cNvSpPr/>
      </dsp:nvSpPr>
      <dsp:spPr>
        <a:xfrm>
          <a:off x="0" y="4069486"/>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Corbel" panose="020B0503020204020204"/>
          </a:endParaRPr>
        </a:p>
      </dsp:txBody>
      <dsp:txXfrm>
        <a:off x="0" y="4069486"/>
        <a:ext cx="7728267" cy="101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3B48C-3D72-4A6D-9F6D-D7436AF29323}">
      <dsp:nvSpPr>
        <dsp:cNvPr id="0" name=""/>
        <dsp:cNvSpPr/>
      </dsp:nvSpPr>
      <dsp:spPr>
        <a:xfrm>
          <a:off x="0" y="21912"/>
          <a:ext cx="7728267" cy="95340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u="none" strike="noStrike" kern="1200" cap="none" baseline="0" noProof="0" dirty="0">
              <a:latin typeface="Corbel"/>
            </a:rPr>
            <a:t>Unemployment Compensation</a:t>
          </a:r>
          <a:endParaRPr lang="en-US" sz="2400" b="1" i="0" u="none" strike="noStrike" kern="1200" cap="none" baseline="0" noProof="0" dirty="0">
            <a:solidFill>
              <a:srgbClr val="010000"/>
            </a:solidFill>
            <a:latin typeface="Corbel"/>
          </a:endParaRPr>
        </a:p>
      </dsp:txBody>
      <dsp:txXfrm>
        <a:off x="46541" y="68453"/>
        <a:ext cx="7635185" cy="860321"/>
      </dsp:txXfrm>
    </dsp:sp>
    <dsp:sp modelId="{8AF40D03-83DC-4498-9499-A43079EF7AC3}">
      <dsp:nvSpPr>
        <dsp:cNvPr id="0" name=""/>
        <dsp:cNvSpPr/>
      </dsp:nvSpPr>
      <dsp:spPr>
        <a:xfrm>
          <a:off x="0" y="1044436"/>
          <a:ext cx="7728267" cy="953403"/>
        </a:xfrm>
        <a:prstGeom prst="roundRect">
          <a:avLst/>
        </a:prstGeom>
        <a:solidFill>
          <a:schemeClr val="accent5">
            <a:hueOff val="2794580"/>
            <a:satOff val="-2409"/>
            <a:lumOff val="31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rbel" panose="020B0503020204020204"/>
            </a:rPr>
            <a:t>Federal CARES Act</a:t>
          </a:r>
          <a:endParaRPr lang="en-US" sz="2400" b="1" kern="1200" dirty="0"/>
        </a:p>
      </dsp:txBody>
      <dsp:txXfrm>
        <a:off x="46541" y="1090977"/>
        <a:ext cx="7635185" cy="860321"/>
      </dsp:txXfrm>
    </dsp:sp>
    <dsp:sp modelId="{D0EBCB3E-AE7E-4EF0-B298-B8F190EF58B2}">
      <dsp:nvSpPr>
        <dsp:cNvPr id="0" name=""/>
        <dsp:cNvSpPr/>
      </dsp:nvSpPr>
      <dsp:spPr>
        <a:xfrm>
          <a:off x="0" y="2066960"/>
          <a:ext cx="7728267" cy="953403"/>
        </a:xfrm>
        <a:prstGeom prst="roundRect">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rbel" panose="020B0503020204020204"/>
            </a:rPr>
            <a:t>Federal Pandemic Unemployment Compensation (FPUC)</a:t>
          </a:r>
        </a:p>
      </dsp:txBody>
      <dsp:txXfrm>
        <a:off x="46541" y="2113501"/>
        <a:ext cx="7635185" cy="860321"/>
      </dsp:txXfrm>
    </dsp:sp>
    <dsp:sp modelId="{5A538505-E4A5-4390-AEB5-C2697E51921D}">
      <dsp:nvSpPr>
        <dsp:cNvPr id="0" name=""/>
        <dsp:cNvSpPr/>
      </dsp:nvSpPr>
      <dsp:spPr>
        <a:xfrm>
          <a:off x="0" y="3089483"/>
          <a:ext cx="7728267" cy="953403"/>
        </a:xfrm>
        <a:prstGeom prst="roundRect">
          <a:avLst/>
        </a:prstGeom>
        <a:solidFill>
          <a:schemeClr val="accent5">
            <a:hueOff val="8383739"/>
            <a:satOff val="-7226"/>
            <a:lumOff val="95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Pandemic Unemployment Assistance</a:t>
          </a:r>
          <a:r>
            <a:rPr lang="en-US" sz="2400" b="1" kern="1200" dirty="0">
              <a:latin typeface="Corbel" panose="020B0503020204020204"/>
            </a:rPr>
            <a:t> (PUA)</a:t>
          </a:r>
          <a:endParaRPr lang="en-US" sz="2400" b="1" kern="1200" dirty="0"/>
        </a:p>
      </dsp:txBody>
      <dsp:txXfrm>
        <a:off x="46541" y="3136024"/>
        <a:ext cx="7635185" cy="860321"/>
      </dsp:txXfrm>
    </dsp:sp>
    <dsp:sp modelId="{796DCF3B-1044-4377-88D5-9FBA8C4655B7}">
      <dsp:nvSpPr>
        <dsp:cNvPr id="0" name=""/>
        <dsp:cNvSpPr/>
      </dsp:nvSpPr>
      <dsp:spPr>
        <a:xfrm>
          <a:off x="0" y="4112007"/>
          <a:ext cx="7728267" cy="953403"/>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rbel" panose="020B0503020204020204"/>
            </a:rPr>
            <a:t> Pandemic Emergency Unemployment Compensation (PEUC)</a:t>
          </a:r>
        </a:p>
      </dsp:txBody>
      <dsp:txXfrm>
        <a:off x="46541" y="4158548"/>
        <a:ext cx="7635185" cy="860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CB59A-B3A2-4C34-B0BC-316135835E04}">
      <dsp:nvSpPr>
        <dsp:cNvPr id="0" name=""/>
        <dsp:cNvSpPr/>
      </dsp:nvSpPr>
      <dsp:spPr>
        <a:xfrm>
          <a:off x="0" y="621"/>
          <a:ext cx="7728267" cy="14531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17101-B45B-4DBE-9CB0-C2FF3D2415D5}">
      <dsp:nvSpPr>
        <dsp:cNvPr id="0" name=""/>
        <dsp:cNvSpPr/>
      </dsp:nvSpPr>
      <dsp:spPr>
        <a:xfrm>
          <a:off x="439582" y="327583"/>
          <a:ext cx="799241" cy="799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88D4E-4039-4817-A2E5-6BF009A1AD6C}">
      <dsp:nvSpPr>
        <dsp:cNvPr id="0" name=""/>
        <dsp:cNvSpPr/>
      </dsp:nvSpPr>
      <dsp:spPr>
        <a:xfrm>
          <a:off x="1678407" y="621"/>
          <a:ext cx="3477720"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b="1" kern="1200"/>
            <a:t>Primary is June 2</a:t>
          </a:r>
          <a:endParaRPr lang="en-US" sz="2500" kern="1200"/>
        </a:p>
      </dsp:txBody>
      <dsp:txXfrm>
        <a:off x="1678407" y="621"/>
        <a:ext cx="3477720" cy="1453166"/>
      </dsp:txXfrm>
    </dsp:sp>
    <dsp:sp modelId="{ED5AA39B-2F56-4ABF-B0E8-537A79D8BE4F}">
      <dsp:nvSpPr>
        <dsp:cNvPr id="0" name=""/>
        <dsp:cNvSpPr/>
      </dsp:nvSpPr>
      <dsp:spPr>
        <a:xfrm>
          <a:off x="5156127" y="621"/>
          <a:ext cx="257213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622300">
            <a:lnSpc>
              <a:spcPct val="100000"/>
            </a:lnSpc>
            <a:spcBef>
              <a:spcPct val="0"/>
            </a:spcBef>
            <a:spcAft>
              <a:spcPct val="35000"/>
            </a:spcAft>
            <a:buNone/>
          </a:pPr>
          <a:r>
            <a:rPr lang="en-US" sz="1400" b="1" kern="1200">
              <a:latin typeface="Corbel" panose="020B0503020204020204"/>
            </a:rPr>
            <a:t>Mail-in Ballot VotesPA.gov</a:t>
          </a:r>
          <a:endParaRPr lang="en-US" sz="1400" kern="1200"/>
        </a:p>
      </dsp:txBody>
      <dsp:txXfrm>
        <a:off x="5156127" y="621"/>
        <a:ext cx="2572139" cy="1453166"/>
      </dsp:txXfrm>
    </dsp:sp>
    <dsp:sp modelId="{00063753-9B76-46B2-B19E-8C320C5CF397}">
      <dsp:nvSpPr>
        <dsp:cNvPr id="0" name=""/>
        <dsp:cNvSpPr/>
      </dsp:nvSpPr>
      <dsp:spPr>
        <a:xfrm>
          <a:off x="0" y="1817078"/>
          <a:ext cx="7728267" cy="14531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DD124-6960-4B26-8B39-9F812DFF76C5}">
      <dsp:nvSpPr>
        <dsp:cNvPr id="0" name=""/>
        <dsp:cNvSpPr/>
      </dsp:nvSpPr>
      <dsp:spPr>
        <a:xfrm>
          <a:off x="439582" y="2144041"/>
          <a:ext cx="799241" cy="799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082B92-0105-43BF-B65B-E55EC0AD4C1F}">
      <dsp:nvSpPr>
        <dsp:cNvPr id="0" name=""/>
        <dsp:cNvSpPr/>
      </dsp:nvSpPr>
      <dsp:spPr>
        <a:xfrm>
          <a:off x="1678407" y="1817078"/>
          <a:ext cx="3477720"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b="1" kern="1200"/>
            <a:t>Census</a:t>
          </a:r>
          <a:r>
            <a:rPr lang="en-US" sz="2500" b="1" kern="1200" dirty="0">
              <a:latin typeface="Corbel" panose="020B0503020204020204"/>
            </a:rPr>
            <a:t> Update</a:t>
          </a:r>
          <a:endParaRPr lang="en-US" sz="2500" kern="1200" dirty="0"/>
        </a:p>
      </dsp:txBody>
      <dsp:txXfrm>
        <a:off x="1678407" y="1817078"/>
        <a:ext cx="3477720" cy="1453166"/>
      </dsp:txXfrm>
    </dsp:sp>
    <dsp:sp modelId="{1CAEAFB9-3294-4EB8-A917-FA6018498DBE}">
      <dsp:nvSpPr>
        <dsp:cNvPr id="0" name=""/>
        <dsp:cNvSpPr/>
      </dsp:nvSpPr>
      <dsp:spPr>
        <a:xfrm>
          <a:off x="5156127" y="1817078"/>
          <a:ext cx="257213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Corbel" panose="020B0503020204020204"/>
            </a:rPr>
            <a:t>10th Ward = 49%</a:t>
          </a:r>
        </a:p>
        <a:p>
          <a:pPr marL="0" lvl="0" indent="0" algn="l" defTabSz="622300">
            <a:lnSpc>
              <a:spcPct val="100000"/>
            </a:lnSpc>
            <a:spcBef>
              <a:spcPct val="0"/>
            </a:spcBef>
            <a:spcAft>
              <a:spcPct val="35000"/>
            </a:spcAft>
            <a:buNone/>
          </a:pPr>
          <a:r>
            <a:rPr lang="en-US" sz="1400" b="1" kern="1200" dirty="0">
              <a:latin typeface="Corbel" panose="020B0503020204020204"/>
            </a:rPr>
            <a:t>9th Ward = 55%</a:t>
          </a:r>
        </a:p>
        <a:p>
          <a:pPr marL="0" lvl="0" indent="0" algn="l" defTabSz="622300">
            <a:lnSpc>
              <a:spcPct val="100000"/>
            </a:lnSpc>
            <a:spcBef>
              <a:spcPct val="0"/>
            </a:spcBef>
            <a:spcAft>
              <a:spcPct val="35000"/>
            </a:spcAft>
            <a:buNone/>
          </a:pPr>
          <a:r>
            <a:rPr lang="en-US" sz="1400" b="1" kern="1200" dirty="0">
              <a:latin typeface="Corbel" panose="020B0503020204020204"/>
            </a:rPr>
            <a:t>6th Ward = 45%</a:t>
          </a:r>
        </a:p>
        <a:p>
          <a:pPr marL="0" lvl="0" indent="0" algn="l" defTabSz="622300">
            <a:lnSpc>
              <a:spcPct val="100000"/>
            </a:lnSpc>
            <a:spcBef>
              <a:spcPct val="0"/>
            </a:spcBef>
            <a:spcAft>
              <a:spcPct val="35000"/>
            </a:spcAft>
            <a:buNone/>
          </a:pPr>
          <a:r>
            <a:rPr lang="en-US" sz="1400" b="1" kern="1200" dirty="0">
              <a:latin typeface="Corbel" panose="020B0503020204020204"/>
            </a:rPr>
            <a:t>Mycensus2020.gov</a:t>
          </a:r>
        </a:p>
      </dsp:txBody>
      <dsp:txXfrm>
        <a:off x="5156127" y="1817078"/>
        <a:ext cx="2572139" cy="1453166"/>
      </dsp:txXfrm>
    </dsp:sp>
    <dsp:sp modelId="{DB561F02-0EC5-45A3-AE50-FACB2CF98D8C}">
      <dsp:nvSpPr>
        <dsp:cNvPr id="0" name=""/>
        <dsp:cNvSpPr/>
      </dsp:nvSpPr>
      <dsp:spPr>
        <a:xfrm>
          <a:off x="0" y="3633536"/>
          <a:ext cx="7728267" cy="14531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ED747-67FE-40A1-94BE-45F0A141368D}">
      <dsp:nvSpPr>
        <dsp:cNvPr id="0" name=""/>
        <dsp:cNvSpPr/>
      </dsp:nvSpPr>
      <dsp:spPr>
        <a:xfrm>
          <a:off x="439582" y="3960499"/>
          <a:ext cx="799241" cy="799241"/>
        </a:xfrm>
        <a:prstGeom prst="rect">
          <a:avLst/>
        </a:prstGeom>
        <a:solidFill>
          <a:schemeClr val="bg1">
            <a:hueOff val="0"/>
            <a:satOff val="0"/>
            <a:lumOff val="0"/>
            <a:alphaOff val="0"/>
          </a:schemeClr>
        </a:solid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589AB-E5CB-4DBB-8FA3-08BFC8D0A98C}">
      <dsp:nvSpPr>
        <dsp:cNvPr id="0" name=""/>
        <dsp:cNvSpPr/>
      </dsp:nvSpPr>
      <dsp:spPr>
        <a:xfrm>
          <a:off x="1678407" y="3633536"/>
          <a:ext cx="3477720"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b="1" kern="1200" dirty="0">
              <a:latin typeface="Corbel" panose="020B0503020204020204"/>
            </a:rPr>
            <a:t>Weekly Calls</a:t>
          </a:r>
          <a:endParaRPr lang="en-US" sz="2500" b="1" kern="1200" dirty="0"/>
        </a:p>
      </dsp:txBody>
      <dsp:txXfrm>
        <a:off x="1678407" y="3633536"/>
        <a:ext cx="3477720" cy="1453166"/>
      </dsp:txXfrm>
    </dsp:sp>
    <dsp:sp modelId="{5657FFA6-377E-4594-BED3-C040BB8724E3}">
      <dsp:nvSpPr>
        <dsp:cNvPr id="0" name=""/>
        <dsp:cNvSpPr/>
      </dsp:nvSpPr>
      <dsp:spPr>
        <a:xfrm>
          <a:off x="5156127" y="3633536"/>
          <a:ext cx="257213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Corbel" panose="020B0503020204020204"/>
            </a:rPr>
            <a:t>Community Groups</a:t>
          </a:r>
        </a:p>
        <a:p>
          <a:pPr marL="0" lvl="0" indent="0" algn="l" defTabSz="622300">
            <a:lnSpc>
              <a:spcPct val="100000"/>
            </a:lnSpc>
            <a:spcBef>
              <a:spcPct val="0"/>
            </a:spcBef>
            <a:spcAft>
              <a:spcPct val="35000"/>
            </a:spcAft>
            <a:buNone/>
          </a:pPr>
          <a:r>
            <a:rPr lang="en-US" sz="1400" b="1" kern="1200" dirty="0">
              <a:latin typeface="Corbel" panose="020B0503020204020204"/>
            </a:rPr>
            <a:t>Small Businesses</a:t>
          </a:r>
        </a:p>
        <a:p>
          <a:pPr marL="0" lvl="0" indent="0" algn="l" defTabSz="622300" rtl="0">
            <a:lnSpc>
              <a:spcPct val="100000"/>
            </a:lnSpc>
            <a:spcBef>
              <a:spcPct val="0"/>
            </a:spcBef>
            <a:spcAft>
              <a:spcPct val="35000"/>
            </a:spcAft>
            <a:buNone/>
          </a:pPr>
          <a:r>
            <a:rPr lang="en-US" sz="1400" b="1" kern="1200" dirty="0">
              <a:latin typeface="Corbel" panose="020B0503020204020204"/>
            </a:rPr>
            <a:t>Local Government </a:t>
          </a:r>
        </a:p>
      </dsp:txBody>
      <dsp:txXfrm>
        <a:off x="5156127" y="3633536"/>
        <a:ext cx="2572139" cy="14531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4C42C-5A39-4CD8-A32B-C96273D5A230}" type="datetimeFigureOut">
              <a:rPr lang="en-US"/>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C752E-4F71-4E36-A790-0B3F644B382E}" type="slidenum">
              <a:rPr lang="en-US"/>
              <a:t>‹#›</a:t>
            </a:fld>
            <a:endParaRPr lang="en-US"/>
          </a:p>
        </p:txBody>
      </p:sp>
    </p:spTree>
    <p:extLst>
      <p:ext uri="{BB962C8B-B14F-4D97-AF65-F5344CB8AC3E}">
        <p14:creationId xmlns:p14="http://schemas.microsoft.com/office/powerpoint/2010/main" val="172526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c.pa.gov/COVID-19/CARES-Act/Documents/Federal%20CARES%20Act_Assistance%20Definitions_Final%204.9.2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did we get here?</a:t>
            </a:r>
          </a:p>
          <a:p>
            <a:endParaRPr lang="en-US" dirty="0">
              <a:cs typeface="Calibri"/>
            </a:endParaRPr>
          </a:p>
          <a:p>
            <a:r>
              <a:rPr lang="en-US" dirty="0">
                <a:cs typeface="Calibri"/>
              </a:rPr>
              <a:t>We've been divesting and under investing in our public benefit and the critical infrastructure necessary for the departments to deliver these </a:t>
            </a:r>
            <a:r>
              <a:rPr lang="en-US">
                <a:cs typeface="Calibri"/>
              </a:rPr>
              <a:t>entitlements. </a:t>
            </a:r>
          </a:p>
          <a:p>
            <a:endParaRPr lang="en-US" dirty="0">
              <a:cs typeface="Calibri"/>
            </a:endParaRPr>
          </a:p>
          <a:p>
            <a:r>
              <a:rPr lang="en-US">
                <a:cs typeface="Calibri"/>
              </a:rPr>
              <a:t>We had to shut down life as we know it, because we do not a have a strong public health infrastructure in PA. </a:t>
            </a:r>
          </a:p>
          <a:p>
            <a:endParaRPr lang="en-US" dirty="0">
              <a:cs typeface="Calibri"/>
            </a:endParaRPr>
          </a:p>
          <a:p>
            <a:r>
              <a:rPr lang="en-US">
                <a:cs typeface="Calibri"/>
              </a:rPr>
              <a:t>10 years ago we signifigantly cut funding for UC and closed  </a:t>
            </a:r>
          </a:p>
        </p:txBody>
      </p:sp>
      <p:sp>
        <p:nvSpPr>
          <p:cNvPr id="4" name="Slide Number Placeholder 3"/>
          <p:cNvSpPr>
            <a:spLocks noGrp="1"/>
          </p:cNvSpPr>
          <p:nvPr>
            <p:ph type="sldNum" sz="quarter" idx="5"/>
          </p:nvPr>
        </p:nvSpPr>
        <p:spPr/>
        <p:txBody>
          <a:bodyPr/>
          <a:lstStyle/>
          <a:p>
            <a:fld id="{E1CC752E-4F71-4E36-A790-0B3F644B382E}" type="slidenum">
              <a:rPr lang="en-US"/>
              <a:t>3</a:t>
            </a:fld>
            <a:endParaRPr lang="en-US"/>
          </a:p>
        </p:txBody>
      </p:sp>
    </p:spTree>
    <p:extLst>
      <p:ext uri="{BB962C8B-B14F-4D97-AF65-F5344CB8AC3E}">
        <p14:creationId xmlns:p14="http://schemas.microsoft.com/office/powerpoint/2010/main" val="144932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200"/>
              </a:spcBef>
              <a:buFont typeface="Arial"/>
              <a:buChar char="•"/>
            </a:pPr>
            <a:r>
              <a:rPr lang="en-US"/>
              <a:t>80 people are being transferred from the Dept. of Revenue to help with PUA applications.  L&amp;I is hiring 100 additional intermediate intake interviewer</a:t>
            </a:r>
          </a:p>
          <a:p>
            <a:pPr marL="285750" indent="-285750">
              <a:lnSpc>
                <a:spcPct val="90000"/>
              </a:lnSpc>
              <a:spcBef>
                <a:spcPts val="1200"/>
              </a:spcBef>
              <a:buFont typeface="Arial"/>
              <a:buChar char="•"/>
            </a:pPr>
            <a:endParaRPr lang="en-US" b="1" dirty="0">
              <a:cs typeface="+mn-lt"/>
            </a:endParaRPr>
          </a:p>
        </p:txBody>
      </p:sp>
      <p:sp>
        <p:nvSpPr>
          <p:cNvPr id="4" name="Slide Number Placeholder 3"/>
          <p:cNvSpPr>
            <a:spLocks noGrp="1"/>
          </p:cNvSpPr>
          <p:nvPr>
            <p:ph type="sldNum" sz="quarter" idx="5"/>
          </p:nvPr>
        </p:nvSpPr>
        <p:spPr/>
        <p:txBody>
          <a:bodyPr/>
          <a:lstStyle/>
          <a:p>
            <a:fld id="{E1CC752E-4F71-4E36-A790-0B3F644B382E}" type="slidenum">
              <a:rPr lang="en-US"/>
              <a:t>17</a:t>
            </a:fld>
            <a:endParaRPr lang="en-US"/>
          </a:p>
        </p:txBody>
      </p:sp>
    </p:spTree>
    <p:extLst>
      <p:ext uri="{BB962C8B-B14F-4D97-AF65-F5344CB8AC3E}">
        <p14:creationId xmlns:p14="http://schemas.microsoft.com/office/powerpoint/2010/main" val="409758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200"/>
              </a:spcBef>
              <a:buFont typeface="Arial"/>
              <a:buChar char="•"/>
            </a:pPr>
            <a:r>
              <a:rPr lang="en-US"/>
              <a:t>80 people are being transferred from the Dept. of Revenue to help with PUA applications.  L&amp;I is hiring 100 additional intermediate intake interviewer</a:t>
            </a:r>
          </a:p>
          <a:p>
            <a:pPr marL="285750" indent="-285750">
              <a:lnSpc>
                <a:spcPct val="90000"/>
              </a:lnSpc>
              <a:spcBef>
                <a:spcPts val="1200"/>
              </a:spcBef>
              <a:buFont typeface="Arial"/>
              <a:buChar char="•"/>
            </a:pPr>
            <a:endParaRPr lang="en-US" b="1" dirty="0">
              <a:cs typeface="+mn-lt"/>
            </a:endParaRPr>
          </a:p>
        </p:txBody>
      </p:sp>
      <p:sp>
        <p:nvSpPr>
          <p:cNvPr id="4" name="Slide Number Placeholder 3"/>
          <p:cNvSpPr>
            <a:spLocks noGrp="1"/>
          </p:cNvSpPr>
          <p:nvPr>
            <p:ph type="sldNum" sz="quarter" idx="5"/>
          </p:nvPr>
        </p:nvSpPr>
        <p:spPr/>
        <p:txBody>
          <a:bodyPr/>
          <a:lstStyle/>
          <a:p>
            <a:fld id="{E1CC752E-4F71-4E36-A790-0B3F644B382E}" type="slidenum">
              <a:rPr lang="en-US"/>
              <a:t>18</a:t>
            </a:fld>
            <a:endParaRPr lang="en-US"/>
          </a:p>
        </p:txBody>
      </p:sp>
    </p:spTree>
    <p:extLst>
      <p:ext uri="{BB962C8B-B14F-4D97-AF65-F5344CB8AC3E}">
        <p14:creationId xmlns:p14="http://schemas.microsoft.com/office/powerpoint/2010/main" val="22076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u="sng" dirty="0"/>
              <a:t>federal CARES Act </a:t>
            </a:r>
            <a:r>
              <a:rPr lang="en-US" dirty="0"/>
              <a:t>was signed into law March 27, 2020. The Act provides enhanced Unemployment Compensation (UC) benefits and Pandemic Unemployment Assistance (PUA) for Pennsylvanians. </a:t>
            </a:r>
          </a:p>
          <a:p>
            <a:endParaRPr lang="en-US" dirty="0">
              <a:cs typeface="Calibri"/>
            </a:endParaRPr>
          </a:p>
          <a:p>
            <a:r>
              <a:rPr lang="en-US" dirty="0">
                <a:cs typeface="Calibri"/>
              </a:rPr>
              <a:t>FPUC = the additional $600/month </a:t>
            </a:r>
          </a:p>
          <a:p>
            <a:endParaRPr lang="en-US" dirty="0"/>
          </a:p>
          <a:p>
            <a:r>
              <a:rPr lang="en-US" dirty="0"/>
              <a:t>PUA = expanded eligibility for individuals who have traditionally been ineligible for unemployment benefits (e.g. self-employed workers, independent contractors, gig workers).</a:t>
            </a:r>
          </a:p>
          <a:p>
            <a:endParaRPr lang="en-US" dirty="0">
              <a:cs typeface="Calibri" panose="020F0502020204030204"/>
            </a:endParaRPr>
          </a:p>
          <a:p>
            <a:r>
              <a:rPr lang="en-US" dirty="0"/>
              <a:t>Pandemic Emergency Unemployment Compensation (PEUC) = an additional 13 weeks of unemployment on top of the 26 for a total of 39 weeks of unemployment. This is for those who have exhausted unemployment benefits. </a:t>
            </a:r>
            <a:endParaRPr lang="en-US" dirty="0">
              <a:cs typeface="Calibri"/>
            </a:endParaRPr>
          </a:p>
          <a:p>
            <a:endParaRPr lang="en-US" dirty="0"/>
          </a:p>
          <a:p>
            <a:r>
              <a:rPr lang="en-US" dirty="0"/>
              <a:t>this is the extra $600/month that was contained in the Federal CARES Act</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1CC752E-4F71-4E36-A790-0B3F644B382E}" type="slidenum">
              <a:rPr lang="en-US"/>
              <a:t>5</a:t>
            </a:fld>
            <a:endParaRPr lang="en-US"/>
          </a:p>
        </p:txBody>
      </p:sp>
    </p:spTree>
    <p:extLst>
      <p:ext uri="{BB962C8B-B14F-4D97-AF65-F5344CB8AC3E}">
        <p14:creationId xmlns:p14="http://schemas.microsoft.com/office/powerpoint/2010/main" val="173415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a:t>The </a:t>
            </a:r>
            <a:r>
              <a:rPr lang="en-US" dirty="0">
                <a:hlinkClick r:id="rId3"/>
              </a:rPr>
              <a:t>federal CARES Act </a:t>
            </a:r>
            <a:r>
              <a:rPr lang="en-US"/>
              <a:t>was signed into law March 27, 2020. The Act provides enhanced Unemployment Compensation (UC) benefits and Pandemic Unemployment Assistance (PUA) for Pennsylvanians.</a:t>
            </a:r>
          </a:p>
          <a:p>
            <a:pPr>
              <a:lnSpc>
                <a:spcPct val="90000"/>
              </a:lnSpc>
              <a:spcBef>
                <a:spcPts val="1200"/>
              </a:spcBef>
            </a:pPr>
            <a:endParaRPr lang="en-US" dirty="0">
              <a:cs typeface="Calibri"/>
            </a:endParaRPr>
          </a:p>
          <a:p>
            <a:pPr>
              <a:lnSpc>
                <a:spcPct val="90000"/>
              </a:lnSpc>
              <a:spcBef>
                <a:spcPts val="1200"/>
              </a:spcBef>
            </a:pPr>
            <a:r>
              <a:rPr lang="en-US"/>
              <a:t>The state’s unemployment compensation system has paid out $3.5 billion in benefits since mid-March, when Gov. Tom Wolf ordered nonessential businesses to close to slow the spread of the coronavirus. Of that figure, roughly $2.6 billion has been for standard unemployment claims, and another $900 million on the extra $600 per week provided in the federal coronavirus relief legislation.</a:t>
            </a:r>
          </a:p>
          <a:p>
            <a:pPr>
              <a:lnSpc>
                <a:spcPct val="90000"/>
              </a:lnSpc>
              <a:spcBef>
                <a:spcPts val="1200"/>
              </a:spcBef>
            </a:pPr>
            <a:endParaRPr lang="en-US" dirty="0"/>
          </a:p>
          <a:p>
            <a:pPr>
              <a:lnSpc>
                <a:spcPct val="90000"/>
              </a:lnSpc>
              <a:spcBef>
                <a:spcPts val="1200"/>
              </a:spcBef>
            </a:pPr>
            <a:endParaRPr lang="en-US" dirty="0"/>
          </a:p>
          <a:p>
            <a:pPr marL="285750" indent="-285750">
              <a:lnSpc>
                <a:spcPct val="90000"/>
              </a:lnSpc>
              <a:spcBef>
                <a:spcPts val="1200"/>
              </a:spcBef>
              <a:buFont typeface="Arial"/>
              <a:buChar char="•"/>
            </a:pPr>
            <a:r>
              <a:rPr lang="en-US" dirty="0"/>
              <a:t>You may be eligible if:</a:t>
            </a:r>
            <a:endParaRPr lang="en-US" dirty="0">
              <a:cs typeface="Calibri" panose="020F0502020204030204"/>
            </a:endParaRPr>
          </a:p>
          <a:p>
            <a:pPr marL="285750" indent="-285750">
              <a:lnSpc>
                <a:spcPct val="90000"/>
              </a:lnSpc>
              <a:spcBef>
                <a:spcPts val="1200"/>
              </a:spcBef>
              <a:buFont typeface="Arial"/>
              <a:buChar char="•"/>
            </a:pPr>
            <a:r>
              <a:rPr lang="en-US" dirty="0"/>
              <a:t>Your employer temporarily closes or goes out of business because of COVID-19</a:t>
            </a:r>
            <a:endParaRPr lang="en-US" dirty="0">
              <a:cs typeface="Calibri" panose="020F0502020204030204"/>
            </a:endParaRPr>
          </a:p>
          <a:p>
            <a:pPr marL="285750" indent="-285750">
              <a:lnSpc>
                <a:spcPct val="90000"/>
              </a:lnSpc>
              <a:spcBef>
                <a:spcPts val="1200"/>
              </a:spcBef>
              <a:buFont typeface="Arial"/>
              <a:buChar char="•"/>
            </a:pPr>
            <a:r>
              <a:rPr lang="en-US" dirty="0"/>
              <a:t>Your employer reduces your hours because of COVID-19</a:t>
            </a:r>
            <a:endParaRPr lang="en-US" dirty="0">
              <a:cs typeface="Calibri" panose="020F0502020204030204"/>
            </a:endParaRPr>
          </a:p>
          <a:p>
            <a:pPr marL="285750" indent="-285750">
              <a:lnSpc>
                <a:spcPct val="90000"/>
              </a:lnSpc>
              <a:spcBef>
                <a:spcPts val="1200"/>
              </a:spcBef>
              <a:buFont typeface="Arial"/>
              <a:buChar char="•"/>
            </a:pPr>
            <a:r>
              <a:rPr lang="en-US" dirty="0"/>
              <a:t>You have been told not to work because your employer feels you might get or spread COVID-19</a:t>
            </a:r>
            <a:endParaRPr lang="en-US" dirty="0">
              <a:cs typeface="Calibri" panose="020F0502020204030204"/>
            </a:endParaRPr>
          </a:p>
          <a:p>
            <a:pPr marL="285750" indent="-285750">
              <a:lnSpc>
                <a:spcPct val="90000"/>
              </a:lnSpc>
              <a:spcBef>
                <a:spcPts val="1200"/>
              </a:spcBef>
              <a:buFont typeface="Arial"/>
              <a:buChar char="•"/>
            </a:pPr>
            <a:r>
              <a:rPr lang="en-US" dirty="0"/>
              <a:t>You have been told to quarantine or self-isolate, or live/work in a county under government-recommended mitigation efforts</a:t>
            </a:r>
          </a:p>
          <a:p>
            <a:pPr marL="171450" indent="-171450">
              <a:lnSpc>
                <a:spcPct val="90000"/>
              </a:lnSpc>
              <a:spcBef>
                <a:spcPts val="1200"/>
              </a:spcBef>
              <a:buFont typeface="Arial"/>
              <a:buChar char="•"/>
            </a:pPr>
            <a:r>
              <a:rPr lang="en-US" b="1"/>
              <a:t>Pandemic Unemployment Compensation (FPUC) - Additional Benefits</a:t>
            </a:r>
            <a:br>
              <a:rPr lang="en-US" b="1" dirty="0"/>
            </a:br>
            <a:r>
              <a:rPr lang="en-US" b="1"/>
              <a:t>An additional $600 per week, on top of </a:t>
            </a:r>
            <a:r>
              <a:rPr lang="en-US"/>
              <a:t>regular benefits, to all UC recipients</a:t>
            </a:r>
          </a:p>
          <a:p>
            <a:pPr marL="171450" indent="-171450">
              <a:lnSpc>
                <a:spcPct val="90000"/>
              </a:lnSpc>
              <a:spcBef>
                <a:spcPts val="1200"/>
              </a:spcBef>
              <a:buFont typeface="Arial"/>
              <a:buChar char="•"/>
            </a:pPr>
            <a:r>
              <a:rPr lang="en-US"/>
              <a:t>L&amp;I has made about $490 million payments so far under the $600 FPUC</a:t>
            </a:r>
          </a:p>
          <a:p>
            <a:pPr marL="171450" indent="-171450">
              <a:lnSpc>
                <a:spcPct val="90000"/>
              </a:lnSpc>
              <a:spcBef>
                <a:spcPts val="1200"/>
              </a:spcBef>
              <a:buFont typeface="Arial"/>
              <a:buChar char="•"/>
            </a:pPr>
            <a:r>
              <a:rPr lang="en-US" b="1"/>
              <a:t>Pandemic Unemployment Assistance (PUA) - Self-Employed, Contractors</a:t>
            </a:r>
            <a:br>
              <a:rPr lang="en-US" b="1" dirty="0"/>
            </a:br>
            <a:r>
              <a:rPr lang="en-US" b="1"/>
              <a:t>Expanded eligibility for individuals who </a:t>
            </a:r>
            <a:r>
              <a:rPr lang="en-US"/>
              <a:t>have traditionally been ineligible for UC benefits (e.g., self-employed workers, independent contractors)</a:t>
            </a:r>
          </a:p>
          <a:p>
            <a:pPr marL="171450" indent="-171450">
              <a:lnSpc>
                <a:spcPct val="90000"/>
              </a:lnSpc>
              <a:spcBef>
                <a:spcPts val="1200"/>
              </a:spcBef>
              <a:buFont typeface="Arial"/>
              <a:buChar char="•"/>
            </a:pPr>
            <a:r>
              <a:rPr lang="en-US" b="1"/>
              <a:t>Pandemic Emergency Unemployment Compensation (PEUC) - For UC Benefit Exhaustees</a:t>
            </a:r>
            <a:br>
              <a:rPr lang="en-US" b="1" dirty="0"/>
            </a:br>
            <a:r>
              <a:rPr lang="en-US" b="1"/>
              <a:t>An additional 13 weeks of UC benefits, </a:t>
            </a:r>
            <a:r>
              <a:rPr lang="en-US"/>
              <a:t>beyond the regular 26 weeks already provided, for a total of 39 weeks of coverage.</a:t>
            </a:r>
          </a:p>
        </p:txBody>
      </p:sp>
      <p:sp>
        <p:nvSpPr>
          <p:cNvPr id="4" name="Slide Number Placeholder 3"/>
          <p:cNvSpPr>
            <a:spLocks noGrp="1"/>
          </p:cNvSpPr>
          <p:nvPr>
            <p:ph type="sldNum" sz="quarter" idx="5"/>
          </p:nvPr>
        </p:nvSpPr>
        <p:spPr/>
        <p:txBody>
          <a:bodyPr/>
          <a:lstStyle/>
          <a:p>
            <a:fld id="{E1CC752E-4F71-4E36-A790-0B3F644B382E}" type="slidenum">
              <a:rPr lang="en-US"/>
              <a:t>6</a:t>
            </a:fld>
            <a:endParaRPr lang="en-US"/>
          </a:p>
        </p:txBody>
      </p:sp>
    </p:spTree>
    <p:extLst>
      <p:ext uri="{BB962C8B-B14F-4D97-AF65-F5344CB8AC3E}">
        <p14:creationId xmlns:p14="http://schemas.microsoft.com/office/powerpoint/2010/main" val="15945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200"/>
              </a:spcBef>
              <a:buFont typeface="Arial"/>
              <a:buChar char="•"/>
            </a:pPr>
            <a:r>
              <a:rPr lang="en-US" b="1"/>
              <a:t>The following rules have been temporarily suspended due to Governor Tom Wolf's emergency declaration to make it easier to file for UC benefits:</a:t>
            </a:r>
            <a:br>
              <a:rPr lang="en-US" b="1" dirty="0"/>
            </a:br>
            <a:endParaRPr lang="en-US"/>
          </a:p>
          <a:p>
            <a:pPr marL="285750" indent="-285750">
              <a:lnSpc>
                <a:spcPct val="90000"/>
              </a:lnSpc>
              <a:spcBef>
                <a:spcPts val="1200"/>
              </a:spcBef>
              <a:buFont typeface="Arial"/>
              <a:buChar char="•"/>
            </a:pPr>
            <a:r>
              <a:rPr lang="en-US" b="1"/>
              <a:t>Work Search and Work Registration requirements are temporarily suspended for all UC claimants</a:t>
            </a:r>
            <a:r>
              <a:rPr lang="en-US"/>
              <a:t>. Claimants are not required to prove they have applied or searched for a new job to maintain their UC benefits. Claimants are also not required to register with PACareerLink.pa.gov.</a:t>
            </a:r>
          </a:p>
          <a:p>
            <a:pPr marL="285750" indent="-285750">
              <a:lnSpc>
                <a:spcPct val="90000"/>
              </a:lnSpc>
              <a:spcBef>
                <a:spcPts val="1200"/>
              </a:spcBef>
              <a:buFont typeface="Arial"/>
              <a:buChar char="•"/>
            </a:pPr>
            <a:r>
              <a:rPr lang="en-US" b="1"/>
              <a:t>The Waiting Week is temporarily suspended for all UC claimants</a:t>
            </a:r>
            <a:r>
              <a:rPr lang="en-US"/>
              <a:t>. Previously, eligible claimants would not receive compensation for the first week of unemployment.  Eligible claimants may now receive benefits for the first week that they are unemployed.</a:t>
            </a:r>
          </a:p>
        </p:txBody>
      </p:sp>
      <p:sp>
        <p:nvSpPr>
          <p:cNvPr id="4" name="Slide Number Placeholder 3"/>
          <p:cNvSpPr>
            <a:spLocks noGrp="1"/>
          </p:cNvSpPr>
          <p:nvPr>
            <p:ph type="sldNum" sz="quarter" idx="5"/>
          </p:nvPr>
        </p:nvSpPr>
        <p:spPr/>
        <p:txBody>
          <a:bodyPr/>
          <a:lstStyle/>
          <a:p>
            <a:fld id="{E1CC752E-4F71-4E36-A790-0B3F644B382E}" type="slidenum">
              <a:rPr lang="en-US"/>
              <a:t>11</a:t>
            </a:fld>
            <a:endParaRPr lang="en-US"/>
          </a:p>
        </p:txBody>
      </p:sp>
    </p:spTree>
    <p:extLst>
      <p:ext uri="{BB962C8B-B14F-4D97-AF65-F5344CB8AC3E}">
        <p14:creationId xmlns:p14="http://schemas.microsoft.com/office/powerpoint/2010/main" val="144892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200"/>
              </a:spcBef>
              <a:buFont typeface="Arial"/>
              <a:buChar char="•"/>
            </a:pPr>
            <a:endParaRPr lang="en-US" b="1" dirty="0">
              <a:cs typeface="+mn-lt"/>
            </a:endParaRPr>
          </a:p>
        </p:txBody>
      </p:sp>
      <p:sp>
        <p:nvSpPr>
          <p:cNvPr id="4" name="Slide Number Placeholder 3"/>
          <p:cNvSpPr>
            <a:spLocks noGrp="1"/>
          </p:cNvSpPr>
          <p:nvPr>
            <p:ph type="sldNum" sz="quarter" idx="5"/>
          </p:nvPr>
        </p:nvSpPr>
        <p:spPr/>
        <p:txBody>
          <a:bodyPr/>
          <a:lstStyle/>
          <a:p>
            <a:fld id="{E1CC752E-4F71-4E36-A790-0B3F644B382E}" type="slidenum">
              <a:rPr lang="en-US"/>
              <a:t>12</a:t>
            </a:fld>
            <a:endParaRPr lang="en-US"/>
          </a:p>
        </p:txBody>
      </p:sp>
    </p:spTree>
    <p:extLst>
      <p:ext uri="{BB962C8B-B14F-4D97-AF65-F5344CB8AC3E}">
        <p14:creationId xmlns:p14="http://schemas.microsoft.com/office/powerpoint/2010/main" val="63095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200"/>
              </a:spcBef>
              <a:buFont typeface="Arial"/>
              <a:buChar char="•"/>
            </a:pPr>
            <a:r>
              <a:rPr lang="en-US" b="1"/>
              <a:t>Pandemic Unemployment Assistance (PUA)</a:t>
            </a:r>
            <a:endParaRPr lang="en-US"/>
          </a:p>
          <a:p>
            <a:pPr marL="628650" lvl="1" indent="-171450">
              <a:lnSpc>
                <a:spcPct val="90000"/>
              </a:lnSpc>
              <a:spcBef>
                <a:spcPts val="250"/>
              </a:spcBef>
              <a:spcAft>
                <a:spcPts val="250"/>
              </a:spcAft>
              <a:buFont typeface="Arial"/>
              <a:buChar char="•"/>
            </a:pPr>
            <a:r>
              <a:rPr lang="en-US"/>
              <a:t>The application is functional right now; but the benefit system is still under construction.  </a:t>
            </a:r>
          </a:p>
          <a:p>
            <a:pPr marL="628650" lvl="1" indent="-171450">
              <a:lnSpc>
                <a:spcPct val="90000"/>
              </a:lnSpc>
              <a:spcBef>
                <a:spcPts val="250"/>
              </a:spcBef>
              <a:spcAft>
                <a:spcPts val="250"/>
              </a:spcAft>
              <a:buFont typeface="Arial"/>
              <a:buChar char="•"/>
            </a:pPr>
            <a:r>
              <a:rPr lang="en-US"/>
              <a:t>Approximately 170,000 successful PUA applications since April 18.  </a:t>
            </a:r>
          </a:p>
          <a:p>
            <a:pPr marL="628650" lvl="1" indent="-171450">
              <a:lnSpc>
                <a:spcPct val="90000"/>
              </a:lnSpc>
              <a:spcBef>
                <a:spcPts val="250"/>
              </a:spcBef>
              <a:spcAft>
                <a:spcPts val="250"/>
              </a:spcAft>
              <a:buFont typeface="Arial"/>
              <a:buChar char="•"/>
            </a:pPr>
            <a:r>
              <a:rPr lang="en-US"/>
              <a:t>Improvements continue to be made to the system. </a:t>
            </a:r>
          </a:p>
          <a:p>
            <a:pPr marL="628650" lvl="1" indent="-171450">
              <a:lnSpc>
                <a:spcPct val="90000"/>
              </a:lnSpc>
              <a:spcBef>
                <a:spcPts val="250"/>
              </a:spcBef>
              <a:spcAft>
                <a:spcPts val="250"/>
              </a:spcAft>
              <a:buFont typeface="Arial"/>
              <a:buChar char="•"/>
            </a:pPr>
            <a:r>
              <a:rPr lang="en-US"/>
              <a:t>The goal is to have payments going out in early May. </a:t>
            </a:r>
          </a:p>
          <a:p>
            <a:pPr marL="171450" indent="-171450">
              <a:lnSpc>
                <a:spcPct val="90000"/>
              </a:lnSpc>
              <a:spcBef>
                <a:spcPts val="1200"/>
              </a:spcBef>
              <a:buFont typeface="Arial"/>
              <a:buChar char="•"/>
            </a:pPr>
            <a:r>
              <a:rPr lang="en-US"/>
              <a:t>40,000+ applicants were originally directed to the legacy UC system. L&amp;I addressed the issue and reported that about 37,000 individuals have gone back and applied for PUA successfully. </a:t>
            </a:r>
          </a:p>
          <a:p>
            <a:pPr marL="171450" indent="-171450">
              <a:lnSpc>
                <a:spcPct val="90000"/>
              </a:lnSpc>
              <a:spcBef>
                <a:spcPts val="1200"/>
              </a:spcBef>
              <a:buFont typeface="Arial"/>
              <a:buChar char="•"/>
            </a:pPr>
            <a:r>
              <a:rPr lang="en-US"/>
              <a:t>Claimants are not currently seeing an accurate determination amount.  As soon as the backend is matched to the frontend of the system, claimants will see what they are eligible for and not the default $195 that is on the dashboard currently. </a:t>
            </a:r>
          </a:p>
          <a:p>
            <a:pPr marL="171450" indent="-171450">
              <a:lnSpc>
                <a:spcPct val="90000"/>
              </a:lnSpc>
              <a:spcBef>
                <a:spcPts val="1200"/>
              </a:spcBef>
              <a:buFont typeface="Arial"/>
              <a:buChar char="•"/>
            </a:pPr>
            <a:r>
              <a:rPr lang="en-US"/>
              <a:t>People will need to file weekly continued claims to get payments once the benefit system is operating. </a:t>
            </a:r>
          </a:p>
          <a:p>
            <a:pPr marL="171450" indent="-171450">
              <a:lnSpc>
                <a:spcPct val="90000"/>
              </a:lnSpc>
              <a:spcBef>
                <a:spcPts val="1200"/>
              </a:spcBef>
              <a:buFont typeface="Arial"/>
              <a:buChar char="•"/>
            </a:pPr>
            <a:r>
              <a:rPr lang="en-US"/>
              <a:t>L&amp;I is working to figure out PUA log-in issues.</a:t>
            </a:r>
          </a:p>
        </p:txBody>
      </p:sp>
      <p:sp>
        <p:nvSpPr>
          <p:cNvPr id="4" name="Slide Number Placeholder 3"/>
          <p:cNvSpPr>
            <a:spLocks noGrp="1"/>
          </p:cNvSpPr>
          <p:nvPr>
            <p:ph type="sldNum" sz="quarter" idx="5"/>
          </p:nvPr>
        </p:nvSpPr>
        <p:spPr/>
        <p:txBody>
          <a:bodyPr/>
          <a:lstStyle/>
          <a:p>
            <a:fld id="{E1CC752E-4F71-4E36-A790-0B3F644B382E}" type="slidenum">
              <a:rPr lang="en-US"/>
              <a:t>13</a:t>
            </a:fld>
            <a:endParaRPr lang="en-US"/>
          </a:p>
        </p:txBody>
      </p:sp>
    </p:spTree>
    <p:extLst>
      <p:ext uri="{BB962C8B-B14F-4D97-AF65-F5344CB8AC3E}">
        <p14:creationId xmlns:p14="http://schemas.microsoft.com/office/powerpoint/2010/main" val="86631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200"/>
              </a:spcBef>
              <a:buFont typeface="Arial"/>
              <a:buChar char="•"/>
            </a:pPr>
            <a:endParaRPr lang="en-US" b="1" dirty="0">
              <a:cs typeface="+mn-lt"/>
            </a:endParaRPr>
          </a:p>
        </p:txBody>
      </p:sp>
      <p:sp>
        <p:nvSpPr>
          <p:cNvPr id="4" name="Slide Number Placeholder 3"/>
          <p:cNvSpPr>
            <a:spLocks noGrp="1"/>
          </p:cNvSpPr>
          <p:nvPr>
            <p:ph type="sldNum" sz="quarter" idx="5"/>
          </p:nvPr>
        </p:nvSpPr>
        <p:spPr/>
        <p:txBody>
          <a:bodyPr/>
          <a:lstStyle/>
          <a:p>
            <a:fld id="{E1CC752E-4F71-4E36-A790-0B3F644B382E}" type="slidenum">
              <a:rPr lang="en-US"/>
              <a:t>14</a:t>
            </a:fld>
            <a:endParaRPr lang="en-US"/>
          </a:p>
        </p:txBody>
      </p:sp>
    </p:spTree>
    <p:extLst>
      <p:ext uri="{BB962C8B-B14F-4D97-AF65-F5344CB8AC3E}">
        <p14:creationId xmlns:p14="http://schemas.microsoft.com/office/powerpoint/2010/main" val="21574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200"/>
              </a:spcBef>
              <a:buFont typeface="Arial"/>
              <a:buChar char="•"/>
            </a:pPr>
            <a:endParaRPr lang="en-US" b="1" dirty="0">
              <a:cs typeface="+mn-lt"/>
            </a:endParaRPr>
          </a:p>
        </p:txBody>
      </p:sp>
      <p:sp>
        <p:nvSpPr>
          <p:cNvPr id="4" name="Slide Number Placeholder 3"/>
          <p:cNvSpPr>
            <a:spLocks noGrp="1"/>
          </p:cNvSpPr>
          <p:nvPr>
            <p:ph type="sldNum" sz="quarter" idx="5"/>
          </p:nvPr>
        </p:nvSpPr>
        <p:spPr/>
        <p:txBody>
          <a:bodyPr/>
          <a:lstStyle/>
          <a:p>
            <a:fld id="{E1CC752E-4F71-4E36-A790-0B3F644B382E}" type="slidenum">
              <a:rPr lang="en-US"/>
              <a:t>15</a:t>
            </a:fld>
            <a:endParaRPr lang="en-US"/>
          </a:p>
        </p:txBody>
      </p:sp>
    </p:spTree>
    <p:extLst>
      <p:ext uri="{BB962C8B-B14F-4D97-AF65-F5344CB8AC3E}">
        <p14:creationId xmlns:p14="http://schemas.microsoft.com/office/powerpoint/2010/main" val="311052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200"/>
              </a:spcBef>
              <a:buFont typeface="Arial"/>
              <a:buChar char="•"/>
            </a:pPr>
            <a:r>
              <a:rPr lang="en-US"/>
              <a:t>80 people are being transferred from the Dept. of Revenue to help with PUA applications.  L&amp;I is hiring 100 additional intermediate intake interviewer</a:t>
            </a:r>
          </a:p>
          <a:p>
            <a:pPr marL="285750" indent="-285750">
              <a:lnSpc>
                <a:spcPct val="90000"/>
              </a:lnSpc>
              <a:spcBef>
                <a:spcPts val="1200"/>
              </a:spcBef>
              <a:buFont typeface="Arial"/>
              <a:buChar char="•"/>
            </a:pPr>
            <a:endParaRPr lang="en-US" b="1" dirty="0">
              <a:cs typeface="+mn-lt"/>
            </a:endParaRPr>
          </a:p>
        </p:txBody>
      </p:sp>
      <p:sp>
        <p:nvSpPr>
          <p:cNvPr id="4" name="Slide Number Placeholder 3"/>
          <p:cNvSpPr>
            <a:spLocks noGrp="1"/>
          </p:cNvSpPr>
          <p:nvPr>
            <p:ph type="sldNum" sz="quarter" idx="5"/>
          </p:nvPr>
        </p:nvSpPr>
        <p:spPr/>
        <p:txBody>
          <a:bodyPr/>
          <a:lstStyle/>
          <a:p>
            <a:fld id="{E1CC752E-4F71-4E36-A790-0B3F644B382E}" type="slidenum">
              <a:rPr lang="en-US"/>
              <a:t>16</a:t>
            </a:fld>
            <a:endParaRPr lang="en-US"/>
          </a:p>
        </p:txBody>
      </p:sp>
    </p:spTree>
    <p:extLst>
      <p:ext uri="{BB962C8B-B14F-4D97-AF65-F5344CB8AC3E}">
        <p14:creationId xmlns:p14="http://schemas.microsoft.com/office/powerpoint/2010/main" val="149926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187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3607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372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697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7453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8219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4301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5066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034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2147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5/5/2020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1901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5/5/2020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752130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uchelp@p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ucpua@p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2020-04-08 at 9.36.02 AM.png">
            <a:extLst>
              <a:ext uri="{FF2B5EF4-FFF2-40B4-BE49-F238E27FC236}">
                <a16:creationId xmlns:a16="http://schemas.microsoft.com/office/drawing/2014/main" id="{8045422F-7258-40AC-BD2E-2469AA448922}"/>
              </a:ext>
            </a:extLst>
          </p:cNvPr>
          <p:cNvPicPr>
            <a:picLocks noChangeAspect="1"/>
          </p:cNvPicPr>
          <p:nvPr/>
        </p:nvPicPr>
        <p:blipFill rotWithShape="1">
          <a:blip r:embed="rId2">
            <a:alphaModFix amt="35000"/>
          </a:blip>
          <a:srcRect t="29893" r="-2" b="13856"/>
          <a:stretch/>
        </p:blipFill>
        <p:spPr>
          <a:xfrm>
            <a:off x="20" y="10"/>
            <a:ext cx="12191980" cy="6857990"/>
          </a:xfrm>
          <a:prstGeom prst="rect">
            <a:avLst/>
          </a:prstGeom>
        </p:spPr>
      </p:pic>
      <p:sp>
        <p:nvSpPr>
          <p:cNvPr id="8" name="Title 7">
            <a:extLst>
              <a:ext uri="{FF2B5EF4-FFF2-40B4-BE49-F238E27FC236}">
                <a16:creationId xmlns:a16="http://schemas.microsoft.com/office/drawing/2014/main" id="{992D265C-1FAF-49CE-98E8-C174C6F4530F}"/>
              </a:ext>
            </a:extLst>
          </p:cNvPr>
          <p:cNvSpPr>
            <a:spLocks noGrp="1"/>
          </p:cNvSpPr>
          <p:nvPr>
            <p:ph type="ctrTitle"/>
          </p:nvPr>
        </p:nvSpPr>
        <p:spPr>
          <a:xfrm>
            <a:off x="1069847" y="758952"/>
            <a:ext cx="9055227" cy="3794760"/>
          </a:xfrm>
        </p:spPr>
        <p:txBody>
          <a:bodyPr>
            <a:normAutofit/>
          </a:bodyPr>
          <a:lstStyle/>
          <a:p>
            <a:r>
              <a:rPr lang="en-US" sz="8800">
                <a:ln w="15875">
                  <a:solidFill>
                    <a:srgbClr val="FFFFFF"/>
                  </a:solidFill>
                </a:ln>
                <a:noFill/>
              </a:rPr>
              <a:t>NAVIGATING UNEMPLOYMENT DURING COVID-19</a:t>
            </a:r>
            <a:endParaRPr lang="en-US" sz="8800" dirty="0">
              <a:ln w="15875">
                <a:solidFill>
                  <a:srgbClr val="FFFFFF"/>
                </a:solidFill>
              </a:ln>
              <a:noFill/>
            </a:endParaRPr>
          </a:p>
        </p:txBody>
      </p:sp>
      <p:sp>
        <p:nvSpPr>
          <p:cNvPr id="5" name="Subtitle 4">
            <a:extLst>
              <a:ext uri="{FF2B5EF4-FFF2-40B4-BE49-F238E27FC236}">
                <a16:creationId xmlns:a16="http://schemas.microsoft.com/office/drawing/2014/main" id="{BC96FD6E-9345-4BD8-BCD1-4FBEF21559D3}"/>
              </a:ext>
            </a:extLst>
          </p:cNvPr>
          <p:cNvSpPr>
            <a:spLocks noGrp="1"/>
          </p:cNvSpPr>
          <p:nvPr>
            <p:ph type="subTitle" idx="1"/>
          </p:nvPr>
        </p:nvSpPr>
        <p:spPr>
          <a:xfrm>
            <a:off x="1100015" y="4670246"/>
            <a:ext cx="7315200" cy="1419658"/>
          </a:xfrm>
        </p:spPr>
        <p:txBody>
          <a:bodyPr>
            <a:normAutofit/>
          </a:bodyPr>
          <a:lstStyle/>
          <a:p>
            <a:r>
              <a:rPr lang="en-US" sz="2400">
                <a:solidFill>
                  <a:schemeClr val="tx1"/>
                </a:solidFill>
              </a:rPr>
              <a:t>Sara Innamorato</a:t>
            </a:r>
          </a:p>
          <a:p>
            <a:r>
              <a:rPr lang="en-US" sz="2400">
                <a:solidFill>
                  <a:schemeClr val="tx1"/>
                </a:solidFill>
              </a:rPr>
              <a:t>State Representative</a:t>
            </a:r>
          </a:p>
          <a:p>
            <a:r>
              <a:rPr lang="en-US" sz="2400">
                <a:solidFill>
                  <a:schemeClr val="tx1"/>
                </a:solidFill>
              </a:rPr>
              <a:t>21st District, Pennsylvania House of Representatives</a:t>
            </a:r>
          </a:p>
        </p:txBody>
      </p:sp>
      <p:sp>
        <p:nvSpPr>
          <p:cNvPr id="24" name="Rectangle 23">
            <a:extLst>
              <a:ext uri="{FF2B5EF4-FFF2-40B4-BE49-F238E27FC236}">
                <a16:creationId xmlns:a16="http://schemas.microsoft.com/office/drawing/2014/main" id="{D4ABACDC-BD54-40F3-9047-8298C77C2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B76CB7CA-05C2-4EE8-A97F-B5F3A4F89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144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 Shot 2020-04-28 at 12.53.06 PM.png">
            <a:extLst>
              <a:ext uri="{FF2B5EF4-FFF2-40B4-BE49-F238E27FC236}">
                <a16:creationId xmlns:a16="http://schemas.microsoft.com/office/drawing/2014/main" id="{BA3BD864-1743-4DBB-A783-B873D21D54A1}"/>
              </a:ext>
            </a:extLst>
          </p:cNvPr>
          <p:cNvPicPr>
            <a:picLocks noChangeAspect="1"/>
          </p:cNvPicPr>
          <p:nvPr/>
        </p:nvPicPr>
        <p:blipFill>
          <a:blip r:embed="rId2"/>
          <a:stretch>
            <a:fillRect/>
          </a:stretch>
        </p:blipFill>
        <p:spPr>
          <a:xfrm>
            <a:off x="-4175" y="449493"/>
            <a:ext cx="12210789" cy="5812876"/>
          </a:xfrm>
          <a:prstGeom prst="rect">
            <a:avLst/>
          </a:prstGeom>
        </p:spPr>
      </p:pic>
    </p:spTree>
    <p:extLst>
      <p:ext uri="{BB962C8B-B14F-4D97-AF65-F5344CB8AC3E}">
        <p14:creationId xmlns:p14="http://schemas.microsoft.com/office/powerpoint/2010/main" val="93850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1600754" y="1087374"/>
            <a:ext cx="8983489" cy="1000978"/>
          </a:xfrm>
        </p:spPr>
        <p:txBody>
          <a:bodyPr>
            <a:normAutofit/>
          </a:bodyPr>
          <a:lstStyle/>
          <a:p>
            <a:r>
              <a:rPr lang="en-US"/>
              <a:t>UNEMPLOYMENT COMPENSATION</a:t>
            </a:r>
          </a:p>
        </p:txBody>
      </p:sp>
      <p:sp>
        <p:nvSpPr>
          <p:cNvPr id="24" name="Rectangle 2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3">
            <a:extLst>
              <a:ext uri="{FF2B5EF4-FFF2-40B4-BE49-F238E27FC236}">
                <a16:creationId xmlns:a16="http://schemas.microsoft.com/office/drawing/2014/main" id="{F9562302-8C27-473C-9168-ED67C660E4DB}"/>
              </a:ext>
            </a:extLst>
          </p:cNvPr>
          <p:cNvSpPr>
            <a:spLocks noGrp="1"/>
          </p:cNvSpPr>
          <p:nvPr>
            <p:ph idx="1"/>
          </p:nvPr>
        </p:nvSpPr>
        <p:spPr>
          <a:xfrm>
            <a:off x="1600753" y="3370514"/>
            <a:ext cx="9307078" cy="3554457"/>
          </a:xfrm>
        </p:spPr>
        <p:txBody>
          <a:bodyPr vert="horz" lIns="91440" tIns="45720" rIns="91440" bIns="45720" rtlCol="0" anchor="ctr">
            <a:noAutofit/>
          </a:bodyPr>
          <a:lstStyle/>
          <a:p>
            <a:pPr>
              <a:buFont typeface="Wingdings 2"/>
              <a:buChar char=""/>
            </a:pPr>
            <a:endParaRPr lang="en-US" sz="1800" b="1" dirty="0">
              <a:ea typeface="+mn-lt"/>
              <a:cs typeface="+mn-lt"/>
            </a:endParaRPr>
          </a:p>
          <a:p>
            <a:pPr>
              <a:buFont typeface="Wingdings 2"/>
              <a:buChar char=""/>
            </a:pPr>
            <a:r>
              <a:rPr lang="en-US" sz="1800">
                <a:ea typeface="+mn-lt"/>
                <a:cs typeface="+mn-lt"/>
              </a:rPr>
              <a:t>File online at uc.pa.gov</a:t>
            </a:r>
          </a:p>
          <a:p>
            <a:pPr>
              <a:buFont typeface="Wingdings 2"/>
              <a:buChar char=""/>
            </a:pPr>
            <a:r>
              <a:rPr lang="en-US" sz="1800">
                <a:ea typeface="+mn-lt"/>
                <a:cs typeface="+mn-lt"/>
              </a:rPr>
              <a:t>If you are eligible for UC, you will receive two letters and a four-digit PIN by MAIL</a:t>
            </a:r>
            <a:endParaRPr lang="en-US" sz="1800"/>
          </a:p>
          <a:p>
            <a:pPr>
              <a:buFont typeface="Wingdings 2"/>
              <a:buChar char=""/>
            </a:pPr>
            <a:r>
              <a:rPr lang="en-US" sz="1800">
                <a:ea typeface="+mn-lt"/>
                <a:cs typeface="+mn-lt"/>
              </a:rPr>
              <a:t>Your PIN will arrive in the U.S. mail – keep it in a safe, easy to remember place</a:t>
            </a:r>
          </a:p>
          <a:p>
            <a:pPr>
              <a:buFont typeface="Wingdings 2"/>
              <a:buChar char=""/>
            </a:pPr>
            <a:r>
              <a:rPr lang="en-US" sz="1800">
                <a:ea typeface="+mn-lt"/>
                <a:cs typeface="+mn-lt"/>
              </a:rPr>
              <a:t>If approved, your first benefit payment should arrive within </a:t>
            </a:r>
            <a:r>
              <a:rPr lang="en-US" sz="1800" b="1" u="sng">
                <a:ea typeface="+mn-lt"/>
                <a:cs typeface="+mn-lt"/>
              </a:rPr>
              <a:t>four </a:t>
            </a:r>
            <a:r>
              <a:rPr lang="en-US" sz="1800">
                <a:ea typeface="+mn-lt"/>
                <a:cs typeface="+mn-lt"/>
              </a:rPr>
              <a:t>weeks of filing for UC</a:t>
            </a:r>
          </a:p>
          <a:p>
            <a:pPr>
              <a:buFont typeface="Wingdings 2"/>
              <a:buChar char=""/>
            </a:pPr>
            <a:r>
              <a:rPr lang="en-US" sz="1800">
                <a:ea typeface="+mn-lt"/>
                <a:cs typeface="+mn-lt"/>
              </a:rPr>
              <a:t>Continue filing your bi-weekly claim (every two weeks) – even while waiting for approval</a:t>
            </a:r>
          </a:p>
          <a:p>
            <a:pPr>
              <a:buFont typeface="Wingdings 2"/>
              <a:buChar char=""/>
            </a:pPr>
            <a:r>
              <a:rPr lang="en-US" sz="1800">
                <a:ea typeface="+mn-lt"/>
                <a:cs typeface="+mn-lt"/>
              </a:rPr>
              <a:t>If you are having problems, you can e-mail UC at </a:t>
            </a:r>
            <a:r>
              <a:rPr lang="en-US" sz="1800" dirty="0">
                <a:ea typeface="+mn-lt"/>
                <a:cs typeface="+mn-lt"/>
                <a:hlinkClick r:id="rId3"/>
              </a:rPr>
              <a:t>uchelp@pa.gov</a:t>
            </a:r>
            <a:r>
              <a:rPr lang="en-US" sz="1800">
                <a:ea typeface="+mn-lt"/>
                <a:cs typeface="+mn-lt"/>
              </a:rPr>
              <a:t> or use chat</a:t>
            </a:r>
          </a:p>
          <a:p>
            <a:pPr>
              <a:buFont typeface="Wingdings 2"/>
              <a:buChar char=""/>
            </a:pPr>
            <a:r>
              <a:rPr lang="en-US" sz="1800">
                <a:ea typeface="+mn-lt"/>
                <a:cs typeface="+mn-lt"/>
              </a:rPr>
              <a:t>For specific questions about your claim,  provide your full name (as it appears on your claim, including any suffix used) and the last four digits of your Social Security Number. </a:t>
            </a:r>
          </a:p>
          <a:p>
            <a:pPr marL="0" indent="0">
              <a:buNone/>
            </a:pPr>
            <a:r>
              <a:rPr lang="en-US" sz="1800" b="1">
                <a:ea typeface="+mn-lt"/>
                <a:cs typeface="+mn-lt"/>
              </a:rPr>
              <a:t>Note: Duplicative emails and/or requests may cause delays.</a:t>
            </a:r>
            <a:endParaRPr lang="en-US" b="1"/>
          </a:p>
          <a:p>
            <a:pPr>
              <a:buFont typeface="Wingdings 2"/>
              <a:buChar char=""/>
            </a:pPr>
            <a:endParaRPr lang="en-US"/>
          </a:p>
          <a:p>
            <a:pPr marL="0" indent="0">
              <a:buNone/>
            </a:pPr>
            <a:endParaRPr lang="en-US" dirty="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157565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1600754" y="1087374"/>
            <a:ext cx="8983489" cy="1000978"/>
          </a:xfrm>
        </p:spPr>
        <p:txBody>
          <a:bodyPr>
            <a:normAutofit/>
          </a:bodyPr>
          <a:lstStyle/>
          <a:p>
            <a:r>
              <a:rPr lang="en-US"/>
              <a:t>UC: UPDATES + ISSUES</a:t>
            </a:r>
          </a:p>
        </p:txBody>
      </p:sp>
      <p:sp>
        <p:nvSpPr>
          <p:cNvPr id="24" name="Rectangle 2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3">
            <a:extLst>
              <a:ext uri="{FF2B5EF4-FFF2-40B4-BE49-F238E27FC236}">
                <a16:creationId xmlns:a16="http://schemas.microsoft.com/office/drawing/2014/main" id="{F9562302-8C27-473C-9168-ED67C660E4DB}"/>
              </a:ext>
            </a:extLst>
          </p:cNvPr>
          <p:cNvSpPr>
            <a:spLocks noGrp="1"/>
          </p:cNvSpPr>
          <p:nvPr>
            <p:ph idx="1"/>
          </p:nvPr>
        </p:nvSpPr>
        <p:spPr>
          <a:xfrm>
            <a:off x="1277164" y="2890349"/>
            <a:ext cx="9307078" cy="3429197"/>
          </a:xfrm>
        </p:spPr>
        <p:txBody>
          <a:bodyPr vert="horz" lIns="91440" tIns="45720" rIns="91440" bIns="45720" rtlCol="0" anchor="ctr">
            <a:noAutofit/>
          </a:bodyPr>
          <a:lstStyle/>
          <a:p>
            <a:pPr marL="0" indent="0">
              <a:buNone/>
            </a:pPr>
            <a:endParaRPr lang="en-US" sz="1800" b="1" dirty="0">
              <a:ea typeface="+mn-lt"/>
              <a:cs typeface="+mn-lt"/>
            </a:endParaRPr>
          </a:p>
          <a:p>
            <a:pPr>
              <a:buFont typeface="Arial,Sans-Serif"/>
              <a:buChar char="•"/>
            </a:pPr>
            <a:r>
              <a:rPr lang="en-US" sz="1800">
                <a:ea typeface="+mn-lt"/>
                <a:cs typeface="+mn-lt"/>
              </a:rPr>
              <a:t>An additional $600/week until July 25, 2020 (beginning April 4, 2020) will automatical begin to appear.</a:t>
            </a:r>
            <a:endParaRPr lang="en-US" sz="1800" dirty="0">
              <a:ea typeface="+mn-lt"/>
              <a:cs typeface="+mn-lt"/>
            </a:endParaRPr>
          </a:p>
          <a:p>
            <a:pPr>
              <a:buFont typeface="Arial,Sans-Serif"/>
              <a:buChar char="•"/>
            </a:pPr>
            <a:r>
              <a:rPr lang="en-US" sz="1800">
                <a:ea typeface="+mn-lt"/>
                <a:cs typeface="+mn-lt"/>
              </a:rPr>
              <a:t>If you awaiting a return phone call, save UC's</a:t>
            </a:r>
            <a:r>
              <a:rPr lang="en-US" sz="1800" b="1" u="sng">
                <a:ea typeface="+mn-lt"/>
                <a:cs typeface="+mn-lt"/>
              </a:rPr>
              <a:t> 888-313-7284</a:t>
            </a:r>
            <a:r>
              <a:rPr lang="en-US" sz="1800">
                <a:ea typeface="+mn-lt"/>
                <a:cs typeface="+mn-lt"/>
              </a:rPr>
              <a:t> number in your phones so that they do not miss a call from </a:t>
            </a:r>
            <a:r>
              <a:rPr lang="en-US" sz="1800" dirty="0">
                <a:ea typeface="+mn-lt"/>
                <a:cs typeface="+mn-lt"/>
              </a:rPr>
              <a:t>UC</a:t>
            </a:r>
            <a:endParaRPr lang="en-US" sz="1800">
              <a:ea typeface="+mn-lt"/>
              <a:cs typeface="+mn-lt"/>
            </a:endParaRPr>
          </a:p>
          <a:p>
            <a:pPr>
              <a:buFont typeface="Arial,Sans-Serif"/>
              <a:buChar char="•"/>
            </a:pPr>
            <a:r>
              <a:rPr lang="en-US" sz="1800">
                <a:ea typeface="+mn-lt"/>
                <a:cs typeface="+mn-lt"/>
              </a:rPr>
              <a:t>If you need to contact UC you can call (888-313-7284), email (uchelp@pa.gov), or use the chat function on the UC website </a:t>
            </a:r>
            <a:r>
              <a:rPr lang="en-US" sz="1800" dirty="0">
                <a:ea typeface="+mn-lt"/>
                <a:cs typeface="+mn-lt"/>
              </a:rPr>
              <a:t>(uc.pa.gov</a:t>
            </a:r>
            <a:r>
              <a:rPr lang="en-US" sz="1800">
                <a:ea typeface="+mn-lt"/>
                <a:cs typeface="+mn-lt"/>
              </a:rPr>
              <a:t>). </a:t>
            </a:r>
            <a:endParaRPr lang="en-US" sz="1800" dirty="0"/>
          </a:p>
          <a:p>
            <a:pPr marL="0" indent="0">
              <a:buNone/>
            </a:pPr>
            <a:endParaRPr lang="en-US" sz="1800" b="1" dirty="0"/>
          </a:p>
          <a:p>
            <a:pPr>
              <a:buFont typeface="Wingdings 2"/>
              <a:buChar char=""/>
            </a:pPr>
            <a:endParaRPr lang="en-US">
              <a:solidFill>
                <a:srgbClr val="595959"/>
              </a:solidFill>
            </a:endParaRPr>
          </a:p>
          <a:p>
            <a:pPr marL="0" indent="0">
              <a:buNone/>
            </a:pPr>
            <a:endParaRPr lang="en-US" dirty="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189838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1600754" y="1087374"/>
            <a:ext cx="8983489" cy="1000978"/>
          </a:xfrm>
        </p:spPr>
        <p:txBody>
          <a:bodyPr>
            <a:normAutofit/>
          </a:bodyPr>
          <a:lstStyle/>
          <a:p>
            <a:r>
              <a:rPr lang="en-US"/>
              <a:t>PANDEMIC UNEMPLOYMENT ASSISTANCE</a:t>
            </a:r>
          </a:p>
        </p:txBody>
      </p:sp>
      <p:sp>
        <p:nvSpPr>
          <p:cNvPr id="24" name="Rectangle 2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3">
            <a:extLst>
              <a:ext uri="{FF2B5EF4-FFF2-40B4-BE49-F238E27FC236}">
                <a16:creationId xmlns:a16="http://schemas.microsoft.com/office/drawing/2014/main" id="{F9562302-8C27-473C-9168-ED67C660E4DB}"/>
              </a:ext>
            </a:extLst>
          </p:cNvPr>
          <p:cNvSpPr>
            <a:spLocks noGrp="1"/>
          </p:cNvSpPr>
          <p:nvPr>
            <p:ph idx="1"/>
          </p:nvPr>
        </p:nvSpPr>
        <p:spPr>
          <a:xfrm>
            <a:off x="1277164" y="3892432"/>
            <a:ext cx="9307078" cy="3554457"/>
          </a:xfrm>
        </p:spPr>
        <p:txBody>
          <a:bodyPr vert="horz" lIns="91440" tIns="45720" rIns="91440" bIns="45720" rtlCol="0" anchor="ctr">
            <a:noAutofit/>
          </a:bodyPr>
          <a:lstStyle/>
          <a:p>
            <a:pPr lvl="1">
              <a:buFont typeface="Arial"/>
              <a:buChar char="•"/>
            </a:pPr>
            <a:r>
              <a:rPr lang="en-US">
                <a:ea typeface="+mn-lt"/>
                <a:cs typeface="+mn-lt"/>
              </a:rPr>
              <a:t>Apply on uc.pa.gov</a:t>
            </a:r>
            <a:endParaRPr lang="en-US"/>
          </a:p>
          <a:p>
            <a:pPr lvl="1">
              <a:buFont typeface="Arial"/>
              <a:buChar char="•"/>
            </a:pPr>
            <a:r>
              <a:rPr lang="en-US">
                <a:ea typeface="+mn-lt"/>
                <a:cs typeface="+mn-lt"/>
              </a:rPr>
              <a:t>Retroactive pay, as early as to January 27, 2020</a:t>
            </a:r>
            <a:endParaRPr lang="en-US" dirty="0">
              <a:ea typeface="+mn-lt"/>
              <a:cs typeface="+mn-lt"/>
            </a:endParaRPr>
          </a:p>
          <a:p>
            <a:pPr lvl="1">
              <a:buFont typeface="Arial"/>
              <a:buChar char="•"/>
            </a:pPr>
            <a:r>
              <a:rPr lang="en-US">
                <a:ea typeface="+mn-lt"/>
                <a:cs typeface="+mn-lt"/>
              </a:rPr>
              <a:t>Benefit amounts would be calculated based on previous income and will be between $195-$572</a:t>
            </a:r>
            <a:endParaRPr lang="en-US"/>
          </a:p>
          <a:p>
            <a:pPr lvl="1">
              <a:buFont typeface="Arial"/>
              <a:buChar char="•"/>
            </a:pPr>
            <a:r>
              <a:rPr lang="en-US">
                <a:ea typeface="+mn-lt"/>
                <a:cs typeface="+mn-lt"/>
              </a:rPr>
              <a:t>Payments to begin early May</a:t>
            </a:r>
            <a:endParaRPr lang="en-US" dirty="0">
              <a:ea typeface="+mn-lt"/>
              <a:cs typeface="+mn-lt"/>
            </a:endParaRPr>
          </a:p>
          <a:p>
            <a:pPr lvl="1">
              <a:buFont typeface="Arial"/>
              <a:buChar char="•"/>
            </a:pPr>
            <a:r>
              <a:rPr lang="en-US">
                <a:ea typeface="+mn-lt"/>
                <a:cs typeface="+mn-lt"/>
              </a:rPr>
              <a:t>Also be eligible for the additional $600 weekly benefit </a:t>
            </a:r>
          </a:p>
          <a:p>
            <a:pPr lvl="1">
              <a:buFont typeface="Arial"/>
              <a:buChar char="•"/>
            </a:pPr>
            <a:r>
              <a:rPr lang="en-US">
                <a:ea typeface="+mn-lt"/>
                <a:cs typeface="+mn-lt"/>
              </a:rPr>
              <a:t>Does not cover those able </a:t>
            </a:r>
            <a:r>
              <a:rPr lang="en-US" sz="1800">
                <a:ea typeface="+mn-lt"/>
                <a:cs typeface="+mn-lt"/>
              </a:rPr>
              <a:t>to </a:t>
            </a:r>
            <a:r>
              <a:rPr lang="en-US">
                <a:ea typeface="+mn-lt"/>
                <a:cs typeface="+mn-lt"/>
              </a:rPr>
              <a:t>work from home</a:t>
            </a:r>
            <a:endParaRPr lang="en-US"/>
          </a:p>
          <a:p>
            <a:pPr lvl="1">
              <a:buFont typeface="Arial"/>
              <a:buChar char="•"/>
            </a:pPr>
            <a:r>
              <a:rPr lang="en-US">
                <a:ea typeface="+mn-lt"/>
                <a:cs typeface="+mn-lt"/>
              </a:rPr>
              <a:t>Expands eligibility though 39 </a:t>
            </a:r>
            <a:r>
              <a:rPr lang="en-US" sz="1800">
                <a:ea typeface="+mn-lt"/>
                <a:cs typeface="+mn-lt"/>
              </a:rPr>
              <a:t>weeks of </a:t>
            </a:r>
            <a:r>
              <a:rPr lang="en-US">
                <a:ea typeface="+mn-lt"/>
                <a:cs typeface="+mn-lt"/>
              </a:rPr>
              <a:t>pay</a:t>
            </a:r>
          </a:p>
          <a:p>
            <a:pPr lvl="1">
              <a:buFont typeface="Arial"/>
              <a:buChar char="•"/>
            </a:pPr>
            <a:r>
              <a:rPr lang="en-US">
                <a:ea typeface="+mn-lt"/>
                <a:cs typeface="+mn-lt"/>
              </a:rPr>
              <a:t>Not eligible if receiving PTO or paid sick leave</a:t>
            </a:r>
            <a:r>
              <a:rPr lang="en-US" sz="1800">
                <a:ea typeface="+mn-lt"/>
                <a:cs typeface="+mn-lt"/>
              </a:rPr>
              <a:t>, </a:t>
            </a:r>
            <a:r>
              <a:rPr lang="en-US">
                <a:ea typeface="+mn-lt"/>
                <a:cs typeface="+mn-lt"/>
              </a:rPr>
              <a:t>etc</a:t>
            </a:r>
            <a:r>
              <a:rPr lang="en-US" sz="1800">
                <a:ea typeface="+mn-lt"/>
                <a:cs typeface="+mn-lt"/>
              </a:rPr>
              <a:t>.</a:t>
            </a:r>
            <a:endParaRPr lang="en-US"/>
          </a:p>
          <a:p>
            <a:pPr>
              <a:buFont typeface="Wingdings 2"/>
              <a:buChar char=""/>
            </a:pPr>
            <a:endParaRPr lang="en-US" sz="1800" b="1" dirty="0">
              <a:ea typeface="+mn-lt"/>
              <a:cs typeface="+mn-lt"/>
            </a:endParaRPr>
          </a:p>
          <a:p>
            <a:pPr marL="0" indent="0">
              <a:buNone/>
            </a:pPr>
            <a:endParaRPr lang="en-US" sz="1800" b="1" dirty="0"/>
          </a:p>
          <a:p>
            <a:pPr>
              <a:buFont typeface="Wingdings 2"/>
              <a:buChar char=""/>
            </a:pPr>
            <a:endParaRPr lang="en-US"/>
          </a:p>
          <a:p>
            <a:pPr marL="0" indent="0">
              <a:buNone/>
            </a:pPr>
            <a:endParaRPr lang="en-US" dirty="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31839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1600754" y="1087374"/>
            <a:ext cx="8983489" cy="1000978"/>
          </a:xfrm>
        </p:spPr>
        <p:txBody>
          <a:bodyPr>
            <a:normAutofit/>
          </a:bodyPr>
          <a:lstStyle/>
          <a:p>
            <a:r>
              <a:rPr lang="en-US"/>
              <a:t>PUA: PROOF OF SELF-EMPLOYMENT</a:t>
            </a:r>
          </a:p>
        </p:txBody>
      </p:sp>
      <p:sp>
        <p:nvSpPr>
          <p:cNvPr id="24" name="Rectangle 2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3">
            <a:extLst>
              <a:ext uri="{FF2B5EF4-FFF2-40B4-BE49-F238E27FC236}">
                <a16:creationId xmlns:a16="http://schemas.microsoft.com/office/drawing/2014/main" id="{F9562302-8C27-473C-9168-ED67C660E4DB}"/>
              </a:ext>
            </a:extLst>
          </p:cNvPr>
          <p:cNvSpPr>
            <a:spLocks noGrp="1"/>
          </p:cNvSpPr>
          <p:nvPr>
            <p:ph idx="1"/>
          </p:nvPr>
        </p:nvSpPr>
        <p:spPr>
          <a:xfrm>
            <a:off x="1277164" y="4059446"/>
            <a:ext cx="8367626" cy="3554457"/>
          </a:xfrm>
        </p:spPr>
        <p:txBody>
          <a:bodyPr vert="horz" lIns="91440" tIns="45720" rIns="91440" bIns="45720" rtlCol="0" anchor="ctr">
            <a:noAutofit/>
          </a:bodyPr>
          <a:lstStyle/>
          <a:p>
            <a:pPr>
              <a:buFont typeface="Wingdings 2"/>
              <a:buChar char=""/>
            </a:pPr>
            <a:r>
              <a:rPr lang="en-US"/>
              <a:t>Including, but not limited to:</a:t>
            </a:r>
            <a:endParaRPr lang="en-US" dirty="0"/>
          </a:p>
          <a:p>
            <a:pPr lvl="1">
              <a:buFont typeface="Wingdings 2"/>
              <a:buChar char=""/>
            </a:pPr>
            <a:r>
              <a:rPr lang="en-US">
                <a:ea typeface="+mn-lt"/>
                <a:cs typeface="+mn-lt"/>
              </a:rPr>
              <a:t>copies of recent paycheck stubs;</a:t>
            </a:r>
            <a:endParaRPr lang="en-US"/>
          </a:p>
          <a:p>
            <a:pPr lvl="1">
              <a:buFont typeface="Wingdings 2"/>
              <a:buChar char=""/>
            </a:pPr>
            <a:r>
              <a:rPr lang="en-US">
                <a:ea typeface="+mn-lt"/>
                <a:cs typeface="+mn-lt"/>
              </a:rPr>
              <a:t>bank receipts showing deposits;</a:t>
            </a:r>
            <a:endParaRPr lang="en-US"/>
          </a:p>
          <a:p>
            <a:pPr lvl="1">
              <a:buFont typeface="Wingdings 2"/>
              <a:buChar char=""/>
            </a:pPr>
            <a:r>
              <a:rPr lang="en-US">
                <a:ea typeface="+mn-lt"/>
                <a:cs typeface="+mn-lt"/>
              </a:rPr>
              <a:t>1099s;</a:t>
            </a:r>
            <a:endParaRPr lang="en-US"/>
          </a:p>
          <a:p>
            <a:pPr lvl="1">
              <a:buFont typeface="Wingdings 2"/>
              <a:buChar char=""/>
            </a:pPr>
            <a:r>
              <a:rPr lang="en-US">
                <a:ea typeface="+mn-lt"/>
                <a:cs typeface="+mn-lt"/>
              </a:rPr>
              <a:t>billing notices provided to your customers;</a:t>
            </a:r>
            <a:endParaRPr lang="en-US"/>
          </a:p>
          <a:p>
            <a:pPr lvl="1">
              <a:buFont typeface="Wingdings 2"/>
              <a:buChar char=""/>
            </a:pPr>
            <a:r>
              <a:rPr lang="en-US">
                <a:ea typeface="+mn-lt"/>
                <a:cs typeface="+mn-lt"/>
              </a:rPr>
              <a:t>recent advertisements for your business or services;</a:t>
            </a:r>
            <a:endParaRPr lang="en-US"/>
          </a:p>
          <a:p>
            <a:pPr lvl="1">
              <a:buFont typeface="Wingdings 2"/>
              <a:buChar char=""/>
            </a:pPr>
            <a:r>
              <a:rPr lang="en-US">
                <a:ea typeface="+mn-lt"/>
                <a:cs typeface="+mn-lt"/>
              </a:rPr>
              <a:t>statements from recent customers;</a:t>
            </a:r>
            <a:endParaRPr lang="en-US"/>
          </a:p>
          <a:p>
            <a:pPr lvl="1">
              <a:buFont typeface="Wingdings 2"/>
              <a:buChar char=""/>
            </a:pPr>
            <a:r>
              <a:rPr lang="en-US">
                <a:ea typeface="+mn-lt"/>
                <a:cs typeface="+mn-lt"/>
              </a:rPr>
              <a:t>current business licenses, ledgers, contracts</a:t>
            </a:r>
            <a:r>
              <a:rPr lang="en-US" sz="1800">
                <a:ea typeface="+mn-lt"/>
                <a:cs typeface="+mn-lt"/>
              </a:rPr>
              <a:t>, </a:t>
            </a:r>
            <a:r>
              <a:rPr lang="en-US">
                <a:ea typeface="+mn-lt"/>
                <a:cs typeface="+mn-lt"/>
              </a:rPr>
              <a:t>invoices; and/or</a:t>
            </a:r>
            <a:endParaRPr lang="en-US"/>
          </a:p>
          <a:p>
            <a:pPr lvl="1">
              <a:buFont typeface="Wingdings 2"/>
              <a:buChar char=""/>
            </a:pPr>
            <a:r>
              <a:rPr lang="en-US">
                <a:ea typeface="+mn-lt"/>
                <a:cs typeface="+mn-lt"/>
              </a:rPr>
              <a:t>building leases</a:t>
            </a:r>
            <a:r>
              <a:rPr lang="en-US" sz="1800">
                <a:ea typeface="+mn-lt"/>
                <a:cs typeface="+mn-lt"/>
              </a:rPr>
              <a:t>.</a:t>
            </a:r>
            <a:endParaRPr lang="en-US">
              <a:ea typeface="+mn-lt"/>
              <a:cs typeface="+mn-lt"/>
            </a:endParaRPr>
          </a:p>
          <a:p>
            <a:pPr lvl="1">
              <a:buFont typeface="Wingdings 2"/>
              <a:buChar char=""/>
            </a:pPr>
            <a:endParaRPr lang="en-US" dirty="0">
              <a:ea typeface="+mn-lt"/>
              <a:cs typeface="+mn-lt"/>
            </a:endParaRPr>
          </a:p>
          <a:p>
            <a:pPr>
              <a:buFont typeface="Wingdings 2"/>
              <a:buChar char=""/>
            </a:pPr>
            <a:endParaRPr lang="en-US" sz="1800" b="1" dirty="0">
              <a:ea typeface="+mn-lt"/>
              <a:cs typeface="+mn-lt"/>
            </a:endParaRPr>
          </a:p>
          <a:p>
            <a:pPr marL="0" indent="0">
              <a:buNone/>
            </a:pPr>
            <a:endParaRPr lang="en-US" sz="1800" b="1" dirty="0"/>
          </a:p>
          <a:p>
            <a:pPr>
              <a:buFont typeface="Wingdings 2"/>
              <a:buChar char=""/>
            </a:pPr>
            <a:endParaRPr lang="en-US"/>
          </a:p>
          <a:p>
            <a:pPr marL="0" indent="0">
              <a:buNone/>
            </a:pPr>
            <a:endParaRPr lang="en-US" dirty="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425696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1600754" y="1087374"/>
            <a:ext cx="8983489" cy="1000978"/>
          </a:xfrm>
        </p:spPr>
        <p:txBody>
          <a:bodyPr>
            <a:normAutofit/>
          </a:bodyPr>
          <a:lstStyle/>
          <a:p>
            <a:r>
              <a:rPr lang="en-US"/>
              <a:t>PUA: PROOF OF INCOME</a:t>
            </a:r>
          </a:p>
        </p:txBody>
      </p:sp>
      <p:sp>
        <p:nvSpPr>
          <p:cNvPr id="24" name="Rectangle 2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3">
            <a:extLst>
              <a:ext uri="{FF2B5EF4-FFF2-40B4-BE49-F238E27FC236}">
                <a16:creationId xmlns:a16="http://schemas.microsoft.com/office/drawing/2014/main" id="{F9562302-8C27-473C-9168-ED67C660E4DB}"/>
              </a:ext>
            </a:extLst>
          </p:cNvPr>
          <p:cNvSpPr>
            <a:spLocks noGrp="1"/>
          </p:cNvSpPr>
          <p:nvPr>
            <p:ph idx="1"/>
          </p:nvPr>
        </p:nvSpPr>
        <p:spPr>
          <a:xfrm>
            <a:off x="1277164" y="4059446"/>
            <a:ext cx="8367626" cy="3554457"/>
          </a:xfrm>
        </p:spPr>
        <p:txBody>
          <a:bodyPr vert="horz" lIns="91440" tIns="45720" rIns="91440" bIns="45720" rtlCol="0" anchor="ctr">
            <a:noAutofit/>
          </a:bodyPr>
          <a:lstStyle/>
          <a:p>
            <a:pPr>
              <a:buFont typeface="Wingdings 2"/>
              <a:buChar char=""/>
            </a:pPr>
            <a:r>
              <a:rPr lang="en-US"/>
              <a:t>Including, but not limited to:</a:t>
            </a:r>
            <a:endParaRPr lang="en-US" dirty="0"/>
          </a:p>
          <a:p>
            <a:pPr lvl="1">
              <a:buFont typeface="Wingdings 2"/>
              <a:buChar char=""/>
            </a:pPr>
            <a:r>
              <a:rPr lang="en-US">
                <a:ea typeface="+mn-lt"/>
                <a:cs typeface="+mn-lt"/>
              </a:rPr>
              <a:t>tax returns</a:t>
            </a:r>
          </a:p>
          <a:p>
            <a:pPr lvl="1">
              <a:buFont typeface="Wingdings 2"/>
              <a:buChar char=""/>
            </a:pPr>
            <a:r>
              <a:rPr lang="en-US">
                <a:ea typeface="+mn-lt"/>
                <a:cs typeface="+mn-lt"/>
              </a:rPr>
              <a:t>paycheck stubs</a:t>
            </a:r>
          </a:p>
          <a:p>
            <a:pPr lvl="1">
              <a:buFont typeface="Wingdings 2"/>
              <a:buChar char=""/>
            </a:pPr>
            <a:r>
              <a:rPr lang="en-US">
                <a:ea typeface="+mn-lt"/>
                <a:cs typeface="+mn-lt"/>
              </a:rPr>
              <a:t>bank receipts</a:t>
            </a:r>
          </a:p>
          <a:p>
            <a:pPr lvl="1">
              <a:buFont typeface="Wingdings 2"/>
              <a:buChar char=""/>
            </a:pPr>
            <a:r>
              <a:rPr lang="en-US">
                <a:ea typeface="+mn-lt"/>
                <a:cs typeface="+mn-lt"/>
              </a:rPr>
              <a:t>ledgers</a:t>
            </a:r>
          </a:p>
          <a:p>
            <a:pPr lvl="1">
              <a:buFont typeface="Wingdings 2"/>
              <a:buChar char=""/>
            </a:pPr>
            <a:r>
              <a:rPr lang="en-US">
                <a:ea typeface="+mn-lt"/>
                <a:cs typeface="+mn-lt"/>
              </a:rPr>
              <a:t>contracts</a:t>
            </a:r>
          </a:p>
          <a:p>
            <a:pPr lvl="1">
              <a:buFont typeface="Wingdings 2"/>
              <a:buChar char=""/>
            </a:pPr>
            <a:r>
              <a:rPr lang="en-US">
                <a:ea typeface="+mn-lt"/>
                <a:cs typeface="+mn-lt"/>
              </a:rPr>
              <a:t>invoices</a:t>
            </a:r>
          </a:p>
          <a:p>
            <a:pPr lvl="1">
              <a:buFont typeface="Wingdings 2"/>
              <a:buChar char=""/>
            </a:pPr>
            <a:r>
              <a:rPr lang="en-US">
                <a:ea typeface="+mn-lt"/>
                <a:cs typeface="+mn-lt"/>
              </a:rPr>
              <a:t>billing statements</a:t>
            </a:r>
          </a:p>
          <a:p>
            <a:pPr lvl="1">
              <a:buFont typeface="Wingdings 2"/>
              <a:buChar char=""/>
            </a:pPr>
            <a:endParaRPr lang="en-US" dirty="0">
              <a:ea typeface="+mn-lt"/>
              <a:cs typeface="+mn-lt"/>
            </a:endParaRPr>
          </a:p>
          <a:p>
            <a:pPr lvl="1">
              <a:buFont typeface="Wingdings 2"/>
              <a:buChar char=""/>
            </a:pPr>
            <a:endParaRPr lang="en-US" dirty="0">
              <a:ea typeface="+mn-lt"/>
              <a:cs typeface="+mn-lt"/>
            </a:endParaRPr>
          </a:p>
          <a:p>
            <a:pPr>
              <a:buFont typeface="Wingdings 2"/>
              <a:buChar char=""/>
            </a:pPr>
            <a:endParaRPr lang="en-US" sz="1800" b="1" dirty="0">
              <a:ea typeface="+mn-lt"/>
              <a:cs typeface="+mn-lt"/>
            </a:endParaRPr>
          </a:p>
          <a:p>
            <a:pPr marL="0" indent="0">
              <a:buNone/>
            </a:pPr>
            <a:endParaRPr lang="en-US" sz="1800" b="1" dirty="0"/>
          </a:p>
          <a:p>
            <a:pPr>
              <a:buFont typeface="Wingdings 2"/>
              <a:buChar char=""/>
            </a:pPr>
            <a:endParaRPr lang="en-US"/>
          </a:p>
          <a:p>
            <a:pPr marL="0" indent="0">
              <a:buNone/>
            </a:pPr>
            <a:endParaRPr lang="en-US" dirty="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205727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1600754" y="1087374"/>
            <a:ext cx="8983489" cy="1000978"/>
          </a:xfrm>
        </p:spPr>
        <p:txBody>
          <a:bodyPr>
            <a:normAutofit/>
          </a:bodyPr>
          <a:lstStyle/>
          <a:p>
            <a:r>
              <a:rPr lang="en-US"/>
              <a:t>PUA: UPDATES + ISSUES</a:t>
            </a:r>
          </a:p>
        </p:txBody>
      </p:sp>
      <p:sp>
        <p:nvSpPr>
          <p:cNvPr id="24" name="Rectangle 2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3">
            <a:extLst>
              <a:ext uri="{FF2B5EF4-FFF2-40B4-BE49-F238E27FC236}">
                <a16:creationId xmlns:a16="http://schemas.microsoft.com/office/drawing/2014/main" id="{F9562302-8C27-473C-9168-ED67C660E4DB}"/>
              </a:ext>
            </a:extLst>
          </p:cNvPr>
          <p:cNvSpPr>
            <a:spLocks noGrp="1"/>
          </p:cNvSpPr>
          <p:nvPr>
            <p:ph idx="1"/>
          </p:nvPr>
        </p:nvSpPr>
        <p:spPr>
          <a:xfrm>
            <a:off x="1277163" y="4915392"/>
            <a:ext cx="10330036" cy="3554457"/>
          </a:xfrm>
        </p:spPr>
        <p:txBody>
          <a:bodyPr vert="horz" lIns="91440" tIns="45720" rIns="91440" bIns="45720" rtlCol="0" anchor="ctr">
            <a:noAutofit/>
          </a:bodyPr>
          <a:lstStyle/>
          <a:p>
            <a:pPr>
              <a:buFont typeface="Wingdings 2"/>
              <a:buChar char=""/>
            </a:pPr>
            <a:r>
              <a:rPr lang="en-US" sz="1800">
                <a:ea typeface="+mn-lt"/>
                <a:cs typeface="+mn-lt"/>
              </a:rPr>
              <a:t>The system does allow people to log back in and add new information; however, the department is aware of log-in issues.</a:t>
            </a:r>
          </a:p>
          <a:p>
            <a:pPr>
              <a:buFont typeface="Wingdings 2"/>
              <a:buChar char=""/>
            </a:pPr>
            <a:r>
              <a:rPr lang="en-US" sz="1800">
                <a:ea typeface="+mn-lt"/>
                <a:cs typeface="+mn-lt"/>
              </a:rPr>
              <a:t>If a claimant is frozen out of the PUA application and needs to provide additional information on their claim, they have two options:</a:t>
            </a:r>
          </a:p>
          <a:p>
            <a:pPr lvl="1">
              <a:buFont typeface="Wingdings 2"/>
              <a:buChar char=""/>
            </a:pPr>
            <a:r>
              <a:rPr lang="en-US">
                <a:ea typeface="+mn-lt"/>
                <a:cs typeface="+mn-lt"/>
              </a:rPr>
              <a:t>1) Wait until the glitch is fixed and add the information then – PUA claims are not being processed yet anyway; or </a:t>
            </a:r>
          </a:p>
          <a:p>
            <a:pPr lvl="1">
              <a:buFont typeface="Wingdings 2"/>
              <a:buChar char=""/>
            </a:pPr>
            <a:r>
              <a:rPr lang="en-US">
                <a:ea typeface="+mn-lt"/>
                <a:cs typeface="+mn-lt"/>
              </a:rPr>
              <a:t>2) Send a detailed email explaining the situation and attaching the documents to </a:t>
            </a:r>
            <a:r>
              <a:rPr lang="en-US" dirty="0">
                <a:ea typeface="+mn-lt"/>
                <a:cs typeface="+mn-lt"/>
                <a:hlinkClick r:id="rId3"/>
              </a:rPr>
              <a:t>ucpua@pa.gov</a:t>
            </a:r>
            <a:r>
              <a:rPr lang="en-US">
                <a:ea typeface="+mn-lt"/>
                <a:cs typeface="+mn-lt"/>
              </a:rPr>
              <a:t> if they want to do something right away.</a:t>
            </a:r>
          </a:p>
          <a:p>
            <a:pPr>
              <a:buFont typeface="Wingdings 2"/>
              <a:buChar char=""/>
            </a:pPr>
            <a:r>
              <a:rPr lang="en-US" sz="1800">
                <a:ea typeface="+mn-lt"/>
                <a:cs typeface="+mn-lt"/>
              </a:rPr>
              <a:t>Some claimants have multiple sources of income.  </a:t>
            </a:r>
            <a:r>
              <a:rPr lang="en-US" sz="1800" b="1">
                <a:ea typeface="+mn-lt"/>
                <a:cs typeface="+mn-lt"/>
              </a:rPr>
              <a:t>The PUA application asks for total quarterly income.  Claimants should add up their sources of income.  Claimants do not need to enter each source of income separately.</a:t>
            </a:r>
            <a:endParaRPr lang="en-US" sz="1800" dirty="0">
              <a:ea typeface="+mn-lt"/>
              <a:cs typeface="+mn-lt"/>
            </a:endParaRPr>
          </a:p>
          <a:p>
            <a:pPr marL="0" indent="0">
              <a:buNone/>
            </a:pPr>
            <a:endParaRPr lang="en-US" dirty="0">
              <a:ea typeface="+mn-lt"/>
              <a:cs typeface="+mn-lt"/>
            </a:endParaRPr>
          </a:p>
          <a:p>
            <a:pPr>
              <a:buFont typeface="Wingdings 2"/>
              <a:buChar char=""/>
            </a:pPr>
            <a:endParaRPr lang="en-US" dirty="0">
              <a:ea typeface="+mn-lt"/>
              <a:cs typeface="+mn-lt"/>
            </a:endParaRPr>
          </a:p>
          <a:p>
            <a:pPr>
              <a:buFont typeface="Wingdings 2"/>
              <a:buChar char=""/>
            </a:pPr>
            <a:endParaRPr lang="en-US" dirty="0">
              <a:ea typeface="+mn-lt"/>
              <a:cs typeface="+mn-lt"/>
            </a:endParaRPr>
          </a:p>
          <a:p>
            <a:pPr lvl="1">
              <a:buFont typeface="Wingdings 2"/>
              <a:buChar char=""/>
            </a:pPr>
            <a:endParaRPr lang="en-US" dirty="0">
              <a:ea typeface="+mn-lt"/>
              <a:cs typeface="+mn-lt"/>
            </a:endParaRPr>
          </a:p>
          <a:p>
            <a:pPr lvl="1">
              <a:buFont typeface="Wingdings 2"/>
              <a:buChar char=""/>
            </a:pPr>
            <a:endParaRPr lang="en-US" dirty="0">
              <a:ea typeface="+mn-lt"/>
              <a:cs typeface="+mn-lt"/>
            </a:endParaRPr>
          </a:p>
          <a:p>
            <a:pPr>
              <a:buFont typeface="Wingdings 2"/>
              <a:buChar char=""/>
            </a:pPr>
            <a:endParaRPr lang="en-US" sz="1800" b="1" dirty="0">
              <a:ea typeface="+mn-lt"/>
              <a:cs typeface="+mn-lt"/>
            </a:endParaRPr>
          </a:p>
          <a:p>
            <a:pPr marL="0" indent="0">
              <a:buNone/>
            </a:pPr>
            <a:endParaRPr lang="en-US" sz="1800" b="1" dirty="0"/>
          </a:p>
          <a:p>
            <a:pPr>
              <a:buFont typeface="Wingdings 2"/>
              <a:buChar char=""/>
            </a:pPr>
            <a:endParaRPr lang="en-US"/>
          </a:p>
          <a:p>
            <a:pPr marL="0" indent="0">
              <a:buNone/>
            </a:pPr>
            <a:endParaRPr lang="en-US" dirty="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230036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1600754" y="1087374"/>
            <a:ext cx="8983489" cy="1000978"/>
          </a:xfrm>
        </p:spPr>
        <p:txBody>
          <a:bodyPr>
            <a:normAutofit/>
          </a:bodyPr>
          <a:lstStyle/>
          <a:p>
            <a:r>
              <a:rPr lang="en-US"/>
              <a:t>COMMON ISSUES</a:t>
            </a:r>
          </a:p>
        </p:txBody>
      </p:sp>
      <p:sp>
        <p:nvSpPr>
          <p:cNvPr id="24" name="Rectangle 2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3">
            <a:extLst>
              <a:ext uri="{FF2B5EF4-FFF2-40B4-BE49-F238E27FC236}">
                <a16:creationId xmlns:a16="http://schemas.microsoft.com/office/drawing/2014/main" id="{F9562302-8C27-473C-9168-ED67C660E4DB}"/>
              </a:ext>
            </a:extLst>
          </p:cNvPr>
          <p:cNvSpPr>
            <a:spLocks noGrp="1"/>
          </p:cNvSpPr>
          <p:nvPr>
            <p:ph idx="1"/>
          </p:nvPr>
        </p:nvSpPr>
        <p:spPr>
          <a:xfrm>
            <a:off x="1277163" y="5562571"/>
            <a:ext cx="10737131" cy="3554457"/>
          </a:xfrm>
        </p:spPr>
        <p:txBody>
          <a:bodyPr vert="horz" lIns="91440" tIns="45720" rIns="91440" bIns="45720" rtlCol="0" anchor="ctr">
            <a:noAutofit/>
          </a:bodyPr>
          <a:lstStyle/>
          <a:p>
            <a:pPr>
              <a:buFont typeface="Wingdings 2"/>
              <a:buChar char=""/>
            </a:pPr>
            <a:r>
              <a:rPr lang="en-US" sz="1800" b="1">
                <a:ea typeface="+mn-lt"/>
                <a:cs typeface="+mn-lt"/>
              </a:rPr>
              <a:t>I have not received my PIN.</a:t>
            </a:r>
          </a:p>
          <a:p>
            <a:pPr lvl="1">
              <a:buFont typeface="Wingdings 2"/>
              <a:buChar char=""/>
            </a:pPr>
            <a:r>
              <a:rPr lang="en-US">
                <a:ea typeface="+mn-lt"/>
                <a:cs typeface="+mn-lt"/>
              </a:rPr>
              <a:t>Claimants who filed in March who have yet to receive a PIN:  L&amp;I notified us that 19,000 claimants incorrectly filed their application (misspelled name, name in the wrong box, incorrect address, incomplete social security number). </a:t>
            </a:r>
          </a:p>
          <a:p>
            <a:pPr lvl="1">
              <a:buFont typeface="Wingdings 2"/>
              <a:buChar char=""/>
            </a:pPr>
            <a:r>
              <a:rPr lang="en-US">
                <a:ea typeface="+mn-lt"/>
                <a:cs typeface="+mn-lt"/>
              </a:rPr>
              <a:t> Because these claims included incorrect information, the Social Security Administration was not able to “build” the claim.  This means that L&amp;I has to manually identify those claims and fix them internally. </a:t>
            </a:r>
          </a:p>
          <a:p>
            <a:pPr lvl="1">
              <a:buFont typeface="Wingdings 2"/>
              <a:buChar char=""/>
            </a:pPr>
            <a:r>
              <a:rPr lang="en-US">
                <a:ea typeface="+mn-lt"/>
                <a:cs typeface="+mn-lt"/>
              </a:rPr>
              <a:t>If it has been more than a month and you still have not received your PIN, contact our office for help</a:t>
            </a:r>
          </a:p>
          <a:p>
            <a:pPr>
              <a:buFont typeface="Wingdings 2"/>
              <a:buChar char=""/>
            </a:pPr>
            <a:r>
              <a:rPr lang="en-US" sz="1800" b="1">
                <a:ea typeface="+mn-lt"/>
                <a:cs typeface="+mn-lt"/>
              </a:rPr>
              <a:t>Cannot File Bi-Weekly Because Established Claim Is Not Active</a:t>
            </a:r>
            <a:endParaRPr lang="en-US" sz="1800">
              <a:ea typeface="+mn-lt"/>
              <a:cs typeface="+mn-lt"/>
            </a:endParaRPr>
          </a:p>
          <a:p>
            <a:pPr lvl="1">
              <a:buFont typeface="Wingdings 2"/>
              <a:buChar char=""/>
            </a:pPr>
            <a:r>
              <a:rPr lang="en-US">
                <a:ea typeface="+mn-lt"/>
                <a:cs typeface="+mn-lt"/>
              </a:rPr>
              <a:t>There are approximately 160,000 reopened UC claims that will be fixed over the weekend and will knock out a significant chunk of backlog – about 200,000 or more.</a:t>
            </a:r>
          </a:p>
          <a:p>
            <a:pPr lvl="1">
              <a:buFont typeface="Wingdings 2"/>
              <a:buChar char=""/>
            </a:pPr>
            <a:r>
              <a:rPr lang="en-US">
                <a:ea typeface="+mn-lt"/>
                <a:cs typeface="+mn-lt"/>
              </a:rPr>
              <a:t>If your claim has been “established but is inactive” for more than three weeks, contact our office for help.</a:t>
            </a:r>
            <a:endParaRPr lang="en-US"/>
          </a:p>
          <a:p>
            <a:pPr lvl="1">
              <a:buFont typeface="Wingdings 2"/>
              <a:buChar char=""/>
            </a:pPr>
            <a:endParaRPr lang="en-US" b="1" dirty="0">
              <a:ea typeface="+mn-lt"/>
              <a:cs typeface="+mn-lt"/>
            </a:endParaRPr>
          </a:p>
          <a:p>
            <a:pPr>
              <a:spcAft>
                <a:spcPts val="0"/>
              </a:spcAft>
              <a:buFont typeface="Wingdings 2"/>
              <a:buChar char=""/>
            </a:pPr>
            <a:endParaRPr lang="en-US" dirty="0">
              <a:ea typeface="+mn-lt"/>
              <a:cs typeface="+mn-lt"/>
            </a:endParaRPr>
          </a:p>
          <a:p>
            <a:pPr lvl="1">
              <a:spcAft>
                <a:spcPts val="0"/>
              </a:spcAft>
              <a:buFont typeface="Wingdings 2"/>
              <a:buChar char=""/>
            </a:pPr>
            <a:endParaRPr lang="en-US" dirty="0">
              <a:ea typeface="+mn-lt"/>
              <a:cs typeface="+mn-lt"/>
            </a:endParaRPr>
          </a:p>
          <a:p>
            <a:pPr lvl="1">
              <a:buFont typeface="Wingdings 2"/>
              <a:buChar char=""/>
            </a:pPr>
            <a:endParaRPr lang="en-US" dirty="0">
              <a:ea typeface="+mn-lt"/>
              <a:cs typeface="+mn-lt"/>
            </a:endParaRPr>
          </a:p>
          <a:p>
            <a:pPr marL="0" indent="0">
              <a:buNone/>
            </a:pPr>
            <a:endParaRPr lang="en-US" dirty="0"/>
          </a:p>
          <a:p>
            <a:pPr>
              <a:buFont typeface="Wingdings 2"/>
              <a:buChar char=""/>
            </a:pPr>
            <a:endParaRPr lang="en-US" dirty="0"/>
          </a:p>
          <a:p>
            <a:pPr>
              <a:buFont typeface="Wingdings 2"/>
              <a:buChar char=""/>
            </a:pPr>
            <a:endParaRPr lang="en-US" dirty="0">
              <a:solidFill>
                <a:srgbClr val="595959"/>
              </a:solidFill>
            </a:endParaRPr>
          </a:p>
          <a:p>
            <a:pPr lvl="1">
              <a:buFont typeface="Wingdings 2"/>
              <a:buChar char=""/>
            </a:pPr>
            <a:endParaRPr lang="en-US" sz="1800" dirty="0">
              <a:solidFill>
                <a:srgbClr val="595959"/>
              </a:solidFill>
            </a:endParaRPr>
          </a:p>
          <a:p>
            <a:pPr lvl="1">
              <a:buFont typeface="Wingdings 2"/>
              <a:buChar char=""/>
            </a:pPr>
            <a:endParaRPr lang="en-US" sz="1800" dirty="0">
              <a:solidFill>
                <a:srgbClr val="595959"/>
              </a:solidFill>
            </a:endParaRPr>
          </a:p>
          <a:p>
            <a:pPr>
              <a:buFont typeface="Wingdings 2"/>
              <a:buChar char=""/>
            </a:pPr>
            <a:endParaRPr lang="en-US" sz="1800" b="1" dirty="0">
              <a:solidFill>
                <a:srgbClr val="595959"/>
              </a:solidFill>
            </a:endParaRPr>
          </a:p>
          <a:p>
            <a:pPr marL="0" indent="0">
              <a:buNone/>
            </a:pPr>
            <a:endParaRPr lang="en-US" sz="1800" b="1" dirty="0">
              <a:solidFill>
                <a:srgbClr val="595959"/>
              </a:solidFill>
            </a:endParaRPr>
          </a:p>
          <a:p>
            <a:pPr>
              <a:buFont typeface="Wingdings 2"/>
              <a:buChar char=""/>
            </a:pPr>
            <a:endParaRPr lang="en-US">
              <a:solidFill>
                <a:srgbClr val="595959"/>
              </a:solidFill>
            </a:endParaRPr>
          </a:p>
          <a:p>
            <a:pPr marL="0" indent="0">
              <a:buNone/>
            </a:pPr>
            <a:endParaRPr lang="en-US" dirty="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72544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252919" y="1123837"/>
            <a:ext cx="2947482" cy="4601183"/>
          </a:xfrm>
        </p:spPr>
        <p:txBody>
          <a:bodyPr>
            <a:normAutofit/>
          </a:bodyPr>
          <a:lstStyle/>
          <a:p>
            <a:r>
              <a:rPr lang="en-US"/>
              <a:t>DISTRICT 21</a:t>
            </a:r>
            <a:br>
              <a:rPr lang="en-US" dirty="0"/>
            </a:br>
            <a:r>
              <a:rPr lang="en-US"/>
              <a:t>UPDATES</a:t>
            </a:r>
            <a:endParaRPr lang="en-US" dirty="0"/>
          </a:p>
        </p:txBody>
      </p:sp>
      <p:graphicFrame>
        <p:nvGraphicFramePr>
          <p:cNvPr id="30" name="Content Placeholder 3">
            <a:extLst>
              <a:ext uri="{FF2B5EF4-FFF2-40B4-BE49-F238E27FC236}">
                <a16:creationId xmlns:a16="http://schemas.microsoft.com/office/drawing/2014/main" id="{B6C33F35-3A8D-48C5-A75E-28C77FA4BA01}"/>
              </a:ext>
            </a:extLst>
          </p:cNvPr>
          <p:cNvGraphicFramePr>
            <a:graphicFrameLocks noGrp="1"/>
          </p:cNvGraphicFramePr>
          <p:nvPr>
            <p:ph idx="1"/>
            <p:extLst>
              <p:ext uri="{D42A27DB-BD31-4B8C-83A1-F6EECF244321}">
                <p14:modId xmlns:p14="http://schemas.microsoft.com/office/powerpoint/2010/main" val="54626998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069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download (1).jpeg">
            <a:extLst>
              <a:ext uri="{FF2B5EF4-FFF2-40B4-BE49-F238E27FC236}">
                <a16:creationId xmlns:a16="http://schemas.microsoft.com/office/drawing/2014/main" id="{113D2037-36CF-4DC8-A6C4-ECEE96CA7BAF}"/>
              </a:ext>
            </a:extLst>
          </p:cNvPr>
          <p:cNvPicPr>
            <a:picLocks noGrp="1" noChangeAspect="1"/>
          </p:cNvPicPr>
          <p:nvPr>
            <p:ph type="pic" idx="1"/>
          </p:nvPr>
        </p:nvPicPr>
        <p:blipFill rotWithShape="1">
          <a:blip r:embed="rId2"/>
          <a:srcRect t="6151" b="6151"/>
          <a:stretch/>
        </p:blipFill>
        <p:spPr/>
      </p:pic>
      <p:sp>
        <p:nvSpPr>
          <p:cNvPr id="4" name="Title 3">
            <a:extLst>
              <a:ext uri="{FF2B5EF4-FFF2-40B4-BE49-F238E27FC236}">
                <a16:creationId xmlns:a16="http://schemas.microsoft.com/office/drawing/2014/main" id="{3CBD402A-CEB7-4E20-9829-B42D11FACD63}"/>
              </a:ext>
            </a:extLst>
          </p:cNvPr>
          <p:cNvSpPr>
            <a:spLocks noGrp="1"/>
          </p:cNvSpPr>
          <p:nvPr>
            <p:ph type="title"/>
          </p:nvPr>
        </p:nvSpPr>
        <p:spPr>
          <a:xfrm>
            <a:off x="256032" y="871603"/>
            <a:ext cx="2834640" cy="2377440"/>
          </a:xfrm>
        </p:spPr>
        <p:txBody>
          <a:bodyPr/>
          <a:lstStyle/>
          <a:p>
            <a:r>
              <a:rPr lang="en-US" b="1"/>
              <a:t>DISTRICT 21</a:t>
            </a:r>
            <a:endParaRPr lang="en-US"/>
          </a:p>
        </p:txBody>
      </p:sp>
      <p:sp>
        <p:nvSpPr>
          <p:cNvPr id="6" name="Text Placeholder 5">
            <a:extLst>
              <a:ext uri="{FF2B5EF4-FFF2-40B4-BE49-F238E27FC236}">
                <a16:creationId xmlns:a16="http://schemas.microsoft.com/office/drawing/2014/main" id="{6AA93B25-BA6A-49EA-8756-6AA7FEEE774D}"/>
              </a:ext>
            </a:extLst>
          </p:cNvPr>
          <p:cNvSpPr>
            <a:spLocks noGrp="1"/>
          </p:cNvSpPr>
          <p:nvPr>
            <p:ph type="body" sz="half" idx="2"/>
          </p:nvPr>
        </p:nvSpPr>
        <p:spPr>
          <a:xfrm>
            <a:off x="256032" y="3242487"/>
            <a:ext cx="3137352" cy="2312138"/>
          </a:xfrm>
        </p:spPr>
        <p:txBody>
          <a:bodyPr/>
          <a:lstStyle/>
          <a:p>
            <a:r>
              <a:rPr lang="en-US" sz="1800">
                <a:solidFill>
                  <a:schemeClr val="bg1"/>
                </a:solidFill>
              </a:rPr>
              <a:t>412.781.2750</a:t>
            </a:r>
            <a:endParaRPr lang="en-US" sz="1800" dirty="0">
              <a:solidFill>
                <a:schemeClr val="bg1"/>
              </a:solidFill>
            </a:endParaRPr>
          </a:p>
          <a:p>
            <a:r>
              <a:rPr lang="en-US" sz="1800">
                <a:solidFill>
                  <a:schemeClr val="bg1"/>
                </a:solidFill>
              </a:rPr>
              <a:t>FB: RepInnamorato</a:t>
            </a:r>
            <a:endParaRPr lang="en-US" sz="1800" dirty="0">
              <a:solidFill>
                <a:schemeClr val="bg1"/>
              </a:solidFill>
            </a:endParaRPr>
          </a:p>
          <a:p>
            <a:r>
              <a:rPr lang="en-US" sz="1800">
                <a:solidFill>
                  <a:schemeClr val="bg1"/>
                </a:solidFill>
              </a:rPr>
              <a:t>IG: Rep Innamorato</a:t>
            </a:r>
            <a:endParaRPr lang="en-US" sz="1800" dirty="0">
              <a:solidFill>
                <a:schemeClr val="bg1"/>
              </a:solidFill>
            </a:endParaRPr>
          </a:p>
          <a:p>
            <a:r>
              <a:rPr lang="en-US" sz="1800">
                <a:solidFill>
                  <a:schemeClr val="bg1"/>
                </a:solidFill>
              </a:rPr>
              <a:t>TW: @RepInnamorato</a:t>
            </a:r>
            <a:endParaRPr lang="en-US" sz="1800" dirty="0">
              <a:solidFill>
                <a:schemeClr val="bg1"/>
              </a:solidFill>
            </a:endParaRPr>
          </a:p>
          <a:p>
            <a:endParaRPr lang="en-US" dirty="0"/>
          </a:p>
        </p:txBody>
      </p:sp>
    </p:spTree>
    <p:extLst>
      <p:ext uri="{BB962C8B-B14F-4D97-AF65-F5344CB8AC3E}">
        <p14:creationId xmlns:p14="http://schemas.microsoft.com/office/powerpoint/2010/main" val="97278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CDA5-E8AF-48CB-830B-614CCBD44408}"/>
              </a:ext>
            </a:extLst>
          </p:cNvPr>
          <p:cNvSpPr>
            <a:spLocks noGrp="1"/>
          </p:cNvSpPr>
          <p:nvPr>
            <p:ph type="title"/>
          </p:nvPr>
        </p:nvSpPr>
        <p:spPr>
          <a:xfrm>
            <a:off x="252919" y="1123837"/>
            <a:ext cx="2947482" cy="4601183"/>
          </a:xfrm>
        </p:spPr>
        <p:txBody>
          <a:bodyPr>
            <a:normAutofit/>
          </a:bodyPr>
          <a:lstStyle/>
          <a:p>
            <a:r>
              <a:rPr lang="en-US"/>
              <a:t>Outline</a:t>
            </a:r>
          </a:p>
        </p:txBody>
      </p:sp>
      <p:graphicFrame>
        <p:nvGraphicFramePr>
          <p:cNvPr id="5" name="Content Placeholder 2">
            <a:extLst>
              <a:ext uri="{FF2B5EF4-FFF2-40B4-BE49-F238E27FC236}">
                <a16:creationId xmlns:a16="http://schemas.microsoft.com/office/drawing/2014/main" id="{2A04E1D9-562D-4EB0-BD70-A8C588E7571B}"/>
              </a:ext>
            </a:extLst>
          </p:cNvPr>
          <p:cNvGraphicFramePr>
            <a:graphicFrameLocks noGrp="1"/>
          </p:cNvGraphicFramePr>
          <p:nvPr>
            <p:ph idx="1"/>
            <p:extLst>
              <p:ext uri="{D42A27DB-BD31-4B8C-83A1-F6EECF244321}">
                <p14:modId xmlns:p14="http://schemas.microsoft.com/office/powerpoint/2010/main" val="166397256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515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5F6E-BEBD-4F30-8DCE-FD7BF42A4F79}"/>
              </a:ext>
            </a:extLst>
          </p:cNvPr>
          <p:cNvSpPr>
            <a:spLocks noGrp="1"/>
          </p:cNvSpPr>
          <p:nvPr>
            <p:ph type="title"/>
          </p:nvPr>
        </p:nvSpPr>
        <p:spPr/>
        <p:txBody>
          <a:bodyPr/>
          <a:lstStyle/>
          <a:p>
            <a:r>
              <a:rPr lang="en-US"/>
              <a:t>Hello!</a:t>
            </a:r>
          </a:p>
        </p:txBody>
      </p:sp>
      <p:pic>
        <p:nvPicPr>
          <p:cNvPr id="5" name="Picture 5" descr="021_03262019_Floor_Candids_003.JPG">
            <a:extLst>
              <a:ext uri="{FF2B5EF4-FFF2-40B4-BE49-F238E27FC236}">
                <a16:creationId xmlns:a16="http://schemas.microsoft.com/office/drawing/2014/main" id="{96FEC171-B880-4C5B-8C45-2F2B27F2B5B7}"/>
              </a:ext>
            </a:extLst>
          </p:cNvPr>
          <p:cNvPicPr>
            <a:picLocks noGrp="1" noChangeAspect="1"/>
          </p:cNvPicPr>
          <p:nvPr>
            <p:ph type="pic" idx="1"/>
          </p:nvPr>
        </p:nvPicPr>
        <p:blipFill rotWithShape="1">
          <a:blip r:embed="rId3"/>
          <a:srcRect t="2742" b="2742"/>
          <a:stretch/>
        </p:blipFill>
        <p:spPr>
          <a:xfrm>
            <a:off x="3622893" y="767419"/>
            <a:ext cx="8010732" cy="5330952"/>
          </a:xfrm>
        </p:spPr>
      </p:pic>
    </p:spTree>
    <p:extLst>
      <p:ext uri="{BB962C8B-B14F-4D97-AF65-F5344CB8AC3E}">
        <p14:creationId xmlns:p14="http://schemas.microsoft.com/office/powerpoint/2010/main" val="419727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ACAA73-8D5E-4349-806F-B96813F98724}"/>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a:t>District 21 Team</a:t>
            </a:r>
          </a:p>
        </p:txBody>
      </p:sp>
      <p:pic>
        <p:nvPicPr>
          <p:cNvPr id="9" name="Picture 9" descr=".jpg">
            <a:extLst>
              <a:ext uri="{FF2B5EF4-FFF2-40B4-BE49-F238E27FC236}">
                <a16:creationId xmlns:a16="http://schemas.microsoft.com/office/drawing/2014/main" id="{46A47A85-DC1E-4DE5-B627-F0F2D9F6C80E}"/>
              </a:ext>
            </a:extLst>
          </p:cNvPr>
          <p:cNvPicPr>
            <a:picLocks noChangeAspect="1"/>
          </p:cNvPicPr>
          <p:nvPr/>
        </p:nvPicPr>
        <p:blipFill rotWithShape="1">
          <a:blip r:embed="rId2"/>
          <a:srcRect t="3488" r="-420" b="28198"/>
          <a:stretch/>
        </p:blipFill>
        <p:spPr>
          <a:xfrm>
            <a:off x="4537132" y="2606664"/>
            <a:ext cx="1476418" cy="1445154"/>
          </a:xfrm>
          <a:prstGeom prst="rect">
            <a:avLst/>
          </a:prstGeom>
        </p:spPr>
      </p:pic>
      <p:pic>
        <p:nvPicPr>
          <p:cNvPr id="5" name="Picture 5" descr=".jpg">
            <a:extLst>
              <a:ext uri="{FF2B5EF4-FFF2-40B4-BE49-F238E27FC236}">
                <a16:creationId xmlns:a16="http://schemas.microsoft.com/office/drawing/2014/main" id="{6E872DA2-D890-4EF9-902C-27A1199BBDB8}"/>
              </a:ext>
            </a:extLst>
          </p:cNvPr>
          <p:cNvPicPr>
            <a:picLocks noChangeAspect="1"/>
          </p:cNvPicPr>
          <p:nvPr/>
        </p:nvPicPr>
        <p:blipFill rotWithShape="1">
          <a:blip r:embed="rId3"/>
          <a:srcRect l="626" t="8214" r="-663" b="26239"/>
          <a:stretch/>
        </p:blipFill>
        <p:spPr>
          <a:xfrm>
            <a:off x="4509973" y="872466"/>
            <a:ext cx="1532875" cy="1445154"/>
          </a:xfrm>
          <a:prstGeom prst="rect">
            <a:avLst/>
          </a:prstGeom>
        </p:spPr>
      </p:pic>
      <p:pic>
        <p:nvPicPr>
          <p:cNvPr id="11" name="Picture 11" descr=".jpg">
            <a:extLst>
              <a:ext uri="{FF2B5EF4-FFF2-40B4-BE49-F238E27FC236}">
                <a16:creationId xmlns:a16="http://schemas.microsoft.com/office/drawing/2014/main" id="{9F351911-E561-441A-A589-A9ABB8BCC1AC}"/>
              </a:ext>
            </a:extLst>
          </p:cNvPr>
          <p:cNvPicPr>
            <a:picLocks noChangeAspect="1"/>
          </p:cNvPicPr>
          <p:nvPr/>
        </p:nvPicPr>
        <p:blipFill rotWithShape="1">
          <a:blip r:embed="rId4"/>
          <a:srcRect l="662" t="9398" r="-1255" b="23462"/>
          <a:stretch/>
        </p:blipFill>
        <p:spPr>
          <a:xfrm>
            <a:off x="4536341" y="4291793"/>
            <a:ext cx="1544990" cy="1444752"/>
          </a:xfrm>
          <a:prstGeom prst="rect">
            <a:avLst/>
          </a:prstGeom>
        </p:spPr>
      </p:pic>
      <p:sp>
        <p:nvSpPr>
          <p:cNvPr id="4" name="Text Placeholder 3">
            <a:extLst>
              <a:ext uri="{FF2B5EF4-FFF2-40B4-BE49-F238E27FC236}">
                <a16:creationId xmlns:a16="http://schemas.microsoft.com/office/drawing/2014/main" id="{6A2CA9DA-7CBA-4575-869E-29895B76B798}"/>
              </a:ext>
            </a:extLst>
          </p:cNvPr>
          <p:cNvSpPr>
            <a:spLocks noGrp="1"/>
          </p:cNvSpPr>
          <p:nvPr>
            <p:ph type="body" sz="half" idx="2"/>
          </p:nvPr>
        </p:nvSpPr>
        <p:spPr>
          <a:xfrm>
            <a:off x="6977473" y="1015908"/>
            <a:ext cx="4370011" cy="1286322"/>
          </a:xfrm>
        </p:spPr>
        <p:txBody>
          <a:bodyPr vert="horz" lIns="91440" tIns="45720" rIns="91440" bIns="45720" rtlCol="0" anchor="ctr">
            <a:normAutofit/>
          </a:bodyPr>
          <a:lstStyle/>
          <a:p>
            <a:pPr>
              <a:lnSpc>
                <a:spcPct val="90000"/>
              </a:lnSpc>
            </a:pPr>
            <a:r>
              <a:rPr lang="en-US" sz="1800" b="1" dirty="0">
                <a:solidFill>
                  <a:schemeClr val="tx1">
                    <a:lumMod val="65000"/>
                    <a:lumOff val="35000"/>
                  </a:schemeClr>
                </a:solidFill>
              </a:rPr>
              <a:t>Kenneth Aquiline</a:t>
            </a:r>
          </a:p>
          <a:p>
            <a:pPr>
              <a:lnSpc>
                <a:spcPct val="90000"/>
              </a:lnSpc>
            </a:pPr>
            <a:r>
              <a:rPr lang="en-US" sz="1800" dirty="0">
                <a:solidFill>
                  <a:schemeClr val="tx1">
                    <a:lumMod val="65000"/>
                    <a:lumOff val="35000"/>
                  </a:schemeClr>
                </a:solidFill>
              </a:rPr>
              <a:t>District Office Manager</a:t>
            </a:r>
          </a:p>
          <a:p>
            <a:pPr>
              <a:lnSpc>
                <a:spcPct val="90000"/>
              </a:lnSpc>
            </a:pPr>
            <a:r>
              <a:rPr lang="en-US" sz="1800" dirty="0">
                <a:solidFill>
                  <a:schemeClr val="tx1">
                    <a:lumMod val="65000"/>
                    <a:lumOff val="35000"/>
                  </a:schemeClr>
                </a:solidFill>
              </a:rPr>
              <a:t>Lawrenceville Office</a:t>
            </a:r>
          </a:p>
          <a:p>
            <a:pPr>
              <a:lnSpc>
                <a:spcPct val="90000"/>
              </a:lnSpc>
            </a:pPr>
            <a:endParaRPr lang="en-US" dirty="0">
              <a:solidFill>
                <a:schemeClr val="tx1">
                  <a:lumMod val="65000"/>
                  <a:lumOff val="35000"/>
                </a:schemeClr>
              </a:solidFill>
            </a:endParaRPr>
          </a:p>
        </p:txBody>
      </p:sp>
      <p:sp>
        <p:nvSpPr>
          <p:cNvPr id="31" name="Rectangle 30">
            <a:extLst>
              <a:ext uri="{FF2B5EF4-FFF2-40B4-BE49-F238E27FC236}">
                <a16:creationId xmlns:a16="http://schemas.microsoft.com/office/drawing/2014/main" id="{A005715A-9AA0-4685-AE44-39808EF65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 Placeholder 3">
            <a:extLst>
              <a:ext uri="{FF2B5EF4-FFF2-40B4-BE49-F238E27FC236}">
                <a16:creationId xmlns:a16="http://schemas.microsoft.com/office/drawing/2014/main" id="{A4C72112-40F2-433D-AF12-8EFE7DA2CD9D}"/>
              </a:ext>
            </a:extLst>
          </p:cNvPr>
          <p:cNvSpPr txBox="1">
            <a:spLocks/>
          </p:cNvSpPr>
          <p:nvPr/>
        </p:nvSpPr>
        <p:spPr>
          <a:xfrm>
            <a:off x="6975852" y="2675984"/>
            <a:ext cx="4370011" cy="128632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200"/>
              </a:spcBef>
              <a:buClr>
                <a:schemeClr val="accent1"/>
              </a:buClr>
              <a:buFont typeface="Wingdings 2" pitchFamily="18" charset="2"/>
              <a:buNone/>
              <a:defRPr sz="1400" kern="1200">
                <a:solidFill>
                  <a:srgbClr val="FFFFFF"/>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pPr>
              <a:lnSpc>
                <a:spcPct val="90000"/>
              </a:lnSpc>
            </a:pPr>
            <a:r>
              <a:rPr lang="en-US" sz="1800" b="1" dirty="0">
                <a:solidFill>
                  <a:schemeClr val="tx1">
                    <a:lumMod val="65000"/>
                    <a:lumOff val="35000"/>
                  </a:schemeClr>
                </a:solidFill>
              </a:rPr>
              <a:t>Kristin Goddard</a:t>
            </a:r>
            <a:endParaRPr lang="en-US" dirty="0">
              <a:solidFill>
                <a:schemeClr val="tx1">
                  <a:lumMod val="65000"/>
                  <a:lumOff val="35000"/>
                </a:schemeClr>
              </a:solidFill>
            </a:endParaRPr>
          </a:p>
          <a:p>
            <a:pPr>
              <a:lnSpc>
                <a:spcPct val="90000"/>
              </a:lnSpc>
            </a:pPr>
            <a:r>
              <a:rPr lang="en-US" sz="1800">
                <a:solidFill>
                  <a:schemeClr val="tx1">
                    <a:lumMod val="65000"/>
                    <a:lumOff val="35000"/>
                  </a:schemeClr>
                </a:solidFill>
              </a:rPr>
              <a:t>Constituent Services Specialist</a:t>
            </a:r>
          </a:p>
          <a:p>
            <a:pPr>
              <a:lnSpc>
                <a:spcPct val="90000"/>
              </a:lnSpc>
            </a:pPr>
            <a:r>
              <a:rPr lang="en-US" sz="1800" dirty="0">
                <a:solidFill>
                  <a:schemeClr val="tx1">
                    <a:lumMod val="65000"/>
                    <a:lumOff val="35000"/>
                  </a:schemeClr>
                </a:solidFill>
              </a:rPr>
              <a:t>Lawrenceville Office</a:t>
            </a:r>
          </a:p>
          <a:p>
            <a:pPr>
              <a:lnSpc>
                <a:spcPct val="90000"/>
              </a:lnSpc>
            </a:pPr>
            <a:endParaRPr lang="en-US" dirty="0">
              <a:solidFill>
                <a:schemeClr val="tx1">
                  <a:lumMod val="65000"/>
                  <a:lumOff val="35000"/>
                </a:schemeClr>
              </a:solidFill>
            </a:endParaRPr>
          </a:p>
        </p:txBody>
      </p:sp>
      <p:sp>
        <p:nvSpPr>
          <p:cNvPr id="10" name="Text Placeholder 3">
            <a:extLst>
              <a:ext uri="{FF2B5EF4-FFF2-40B4-BE49-F238E27FC236}">
                <a16:creationId xmlns:a16="http://schemas.microsoft.com/office/drawing/2014/main" id="{EF33845A-1243-425B-9AB6-D9CA17B0E591}"/>
              </a:ext>
            </a:extLst>
          </p:cNvPr>
          <p:cNvSpPr txBox="1">
            <a:spLocks/>
          </p:cNvSpPr>
          <p:nvPr/>
        </p:nvSpPr>
        <p:spPr>
          <a:xfrm>
            <a:off x="6975852" y="4456057"/>
            <a:ext cx="4370011" cy="128632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200"/>
              </a:spcBef>
              <a:buClr>
                <a:schemeClr val="accent1"/>
              </a:buClr>
              <a:buFont typeface="Wingdings 2" pitchFamily="18" charset="2"/>
              <a:buNone/>
              <a:defRPr sz="1400" kern="1200">
                <a:solidFill>
                  <a:srgbClr val="FFFFFF"/>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pPr>
              <a:lnSpc>
                <a:spcPct val="90000"/>
              </a:lnSpc>
            </a:pPr>
            <a:r>
              <a:rPr lang="en-US" sz="1800" b="1" dirty="0">
                <a:solidFill>
                  <a:schemeClr val="tx1">
                    <a:lumMod val="65000"/>
                    <a:lumOff val="35000"/>
                  </a:schemeClr>
                </a:solidFill>
              </a:rPr>
              <a:t>Victoria Baltimore</a:t>
            </a:r>
            <a:endParaRPr lang="en-US" dirty="0">
              <a:solidFill>
                <a:schemeClr val="tx1">
                  <a:lumMod val="65000"/>
                  <a:lumOff val="35000"/>
                </a:schemeClr>
              </a:solidFill>
            </a:endParaRPr>
          </a:p>
          <a:p>
            <a:pPr>
              <a:lnSpc>
                <a:spcPct val="90000"/>
              </a:lnSpc>
            </a:pPr>
            <a:r>
              <a:rPr lang="en-US" sz="1800" dirty="0">
                <a:solidFill>
                  <a:schemeClr val="tx1">
                    <a:lumMod val="65000"/>
                    <a:lumOff val="35000"/>
                  </a:schemeClr>
                </a:solidFill>
              </a:rPr>
              <a:t>Legislation Assistant </a:t>
            </a:r>
            <a:endParaRPr lang="en-US" dirty="0">
              <a:solidFill>
                <a:schemeClr val="tx1">
                  <a:lumMod val="65000"/>
                  <a:lumOff val="35000"/>
                </a:schemeClr>
              </a:solidFill>
            </a:endParaRPr>
          </a:p>
          <a:p>
            <a:pPr>
              <a:lnSpc>
                <a:spcPct val="90000"/>
              </a:lnSpc>
            </a:pPr>
            <a:r>
              <a:rPr lang="en-US" sz="1800" dirty="0">
                <a:solidFill>
                  <a:schemeClr val="tx1">
                    <a:lumMod val="65000"/>
                    <a:lumOff val="35000"/>
                  </a:schemeClr>
                </a:solidFill>
              </a:rPr>
              <a:t>Harrisburg Office </a:t>
            </a:r>
          </a:p>
          <a:p>
            <a:pPr>
              <a:lnSpc>
                <a:spcPct val="90000"/>
              </a:lnSpc>
            </a:pPr>
            <a:endParaRPr lang="en-US" dirty="0">
              <a:solidFill>
                <a:schemeClr val="tx1">
                  <a:lumMod val="65000"/>
                  <a:lumOff val="35000"/>
                </a:schemeClr>
              </a:solidFill>
            </a:endParaRPr>
          </a:p>
        </p:txBody>
      </p:sp>
    </p:spTree>
    <p:extLst>
      <p:ext uri="{BB962C8B-B14F-4D97-AF65-F5344CB8AC3E}">
        <p14:creationId xmlns:p14="http://schemas.microsoft.com/office/powerpoint/2010/main" val="274767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2A13-4F32-4BFB-B62A-68B1356D1D82}"/>
              </a:ext>
            </a:extLst>
          </p:cNvPr>
          <p:cNvSpPr>
            <a:spLocks noGrp="1"/>
          </p:cNvSpPr>
          <p:nvPr>
            <p:ph type="title"/>
          </p:nvPr>
        </p:nvSpPr>
        <p:spPr>
          <a:xfrm>
            <a:off x="252919" y="1123837"/>
            <a:ext cx="2947482" cy="4601183"/>
          </a:xfrm>
        </p:spPr>
        <p:txBody>
          <a:bodyPr>
            <a:normAutofit/>
          </a:bodyPr>
          <a:lstStyle/>
          <a:p>
            <a:r>
              <a:rPr lang="en-US" dirty="0"/>
              <a:t>Terminology</a:t>
            </a:r>
          </a:p>
        </p:txBody>
      </p:sp>
      <p:graphicFrame>
        <p:nvGraphicFramePr>
          <p:cNvPr id="13" name="Content Placeholder 2">
            <a:extLst>
              <a:ext uri="{FF2B5EF4-FFF2-40B4-BE49-F238E27FC236}">
                <a16:creationId xmlns:a16="http://schemas.microsoft.com/office/drawing/2014/main" id="{BB6E44A8-28FD-41BF-8DA5-84583BCCA1FC}"/>
              </a:ext>
            </a:extLst>
          </p:cNvPr>
          <p:cNvGraphicFramePr>
            <a:graphicFrameLocks noGrp="1"/>
          </p:cNvGraphicFramePr>
          <p:nvPr>
            <p:ph idx="1"/>
            <p:extLst>
              <p:ext uri="{D42A27DB-BD31-4B8C-83A1-F6EECF244321}">
                <p14:modId xmlns:p14="http://schemas.microsoft.com/office/powerpoint/2010/main" val="37900224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04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BE05676-A7A3-471F-B353-3449919BA57B}"/>
              </a:ext>
            </a:extLst>
          </p:cNvPr>
          <p:cNvSpPr>
            <a:spLocks noGrp="1"/>
          </p:cNvSpPr>
          <p:nvPr>
            <p:ph sz="half" idx="4294967295"/>
          </p:nvPr>
        </p:nvSpPr>
        <p:spPr>
          <a:xfrm>
            <a:off x="0" y="1930400"/>
            <a:ext cx="3475038" cy="4024313"/>
          </a:xfrm>
        </p:spPr>
        <p:txBody>
          <a:bodyPr>
            <a:normAutofit/>
          </a:bodyPr>
          <a:lstStyle/>
          <a:p>
            <a:endParaRPr lang="en-US" dirty="0"/>
          </a:p>
          <a:p>
            <a:endParaRPr lang="en-US" dirty="0"/>
          </a:p>
        </p:txBody>
      </p:sp>
      <p:sp>
        <p:nvSpPr>
          <p:cNvPr id="9" name="TextBox 8">
            <a:extLst>
              <a:ext uri="{FF2B5EF4-FFF2-40B4-BE49-F238E27FC236}">
                <a16:creationId xmlns:a16="http://schemas.microsoft.com/office/drawing/2014/main" id="{E9360C1B-30F9-4B8A-AAB6-E81A5EB6084B}"/>
              </a:ext>
            </a:extLst>
          </p:cNvPr>
          <p:cNvSpPr txBox="1"/>
          <p:nvPr/>
        </p:nvSpPr>
        <p:spPr>
          <a:xfrm>
            <a:off x="1200151" y="1408917"/>
            <a:ext cx="301459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March 6, 2020</a:t>
            </a:r>
          </a:p>
          <a:p>
            <a:pPr algn="ctr"/>
            <a:r>
              <a:rPr lang="en-US" sz="2000" dirty="0"/>
              <a:t>Gov. Wolf declares </a:t>
            </a:r>
            <a:r>
              <a:rPr lang="en-US" sz="2000"/>
              <a:t>Disaster Emergency</a:t>
            </a:r>
            <a:endParaRPr lang="en-US" sz="2000" b="1" dirty="0"/>
          </a:p>
        </p:txBody>
      </p:sp>
      <p:sp>
        <p:nvSpPr>
          <p:cNvPr id="7" name="Oval 6">
            <a:extLst>
              <a:ext uri="{FF2B5EF4-FFF2-40B4-BE49-F238E27FC236}">
                <a16:creationId xmlns:a16="http://schemas.microsoft.com/office/drawing/2014/main" id="{F6D2C674-9F6C-4228-9DD4-7D540C6E1713}"/>
              </a:ext>
            </a:extLst>
          </p:cNvPr>
          <p:cNvSpPr/>
          <p:nvPr/>
        </p:nvSpPr>
        <p:spPr>
          <a:xfrm>
            <a:off x="165838" y="3427822"/>
            <a:ext cx="313152" cy="29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1C58913-6D22-4849-B46A-7718FEBC5BB0}"/>
              </a:ext>
            </a:extLst>
          </p:cNvPr>
          <p:cNvSpPr/>
          <p:nvPr/>
        </p:nvSpPr>
        <p:spPr>
          <a:xfrm>
            <a:off x="2057268" y="3427822"/>
            <a:ext cx="313152" cy="29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8F481E-2AA9-4957-B749-F539BAF3571A}"/>
              </a:ext>
            </a:extLst>
          </p:cNvPr>
          <p:cNvSpPr/>
          <p:nvPr/>
        </p:nvSpPr>
        <p:spPr>
          <a:xfrm>
            <a:off x="4178342" y="3427822"/>
            <a:ext cx="313152" cy="29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B1F2E5-34A4-438D-9FF6-7A0622A83807}"/>
              </a:ext>
            </a:extLst>
          </p:cNvPr>
          <p:cNvSpPr/>
          <p:nvPr/>
        </p:nvSpPr>
        <p:spPr>
          <a:xfrm>
            <a:off x="6403799" y="3427822"/>
            <a:ext cx="313152" cy="29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45A7843C-07C2-419A-AD1E-A45787B452B8}"/>
              </a:ext>
            </a:extLst>
          </p:cNvPr>
          <p:cNvCxnSpPr/>
          <p:nvPr/>
        </p:nvCxnSpPr>
        <p:spPr>
          <a:xfrm flipH="1">
            <a:off x="385044" y="1945579"/>
            <a:ext cx="814194" cy="163882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624CA8CC-6CC9-408A-A38D-D1065BEB03B8}"/>
              </a:ext>
            </a:extLst>
          </p:cNvPr>
          <p:cNvCxnSpPr>
            <a:cxnSpLocks/>
          </p:cNvCxnSpPr>
          <p:nvPr/>
        </p:nvCxnSpPr>
        <p:spPr>
          <a:xfrm flipH="1">
            <a:off x="4393374" y="1914265"/>
            <a:ext cx="949892" cy="1659696"/>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0348072-FD02-40F7-9E07-94C908442E19}"/>
              </a:ext>
            </a:extLst>
          </p:cNvPr>
          <p:cNvGrpSpPr/>
          <p:nvPr/>
        </p:nvGrpSpPr>
        <p:grpSpPr>
          <a:xfrm>
            <a:off x="8211723" y="1935141"/>
            <a:ext cx="1014611" cy="1784957"/>
            <a:chOff x="9276435" y="1935141"/>
            <a:chExt cx="1014611" cy="1784957"/>
          </a:xfrm>
        </p:grpSpPr>
        <p:sp>
          <p:nvSpPr>
            <p:cNvPr id="14" name="Oval 13">
              <a:extLst>
                <a:ext uri="{FF2B5EF4-FFF2-40B4-BE49-F238E27FC236}">
                  <a16:creationId xmlns:a16="http://schemas.microsoft.com/office/drawing/2014/main" id="{0384A780-E5C9-4CA0-8DD2-9F5D065B6780}"/>
                </a:ext>
              </a:extLst>
            </p:cNvPr>
            <p:cNvSpPr/>
            <p:nvPr/>
          </p:nvSpPr>
          <p:spPr>
            <a:xfrm>
              <a:off x="9276435" y="3427822"/>
              <a:ext cx="313152" cy="29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DCFFED78-1A4F-4B69-83F4-BBDFC8F18A2A}"/>
                </a:ext>
              </a:extLst>
            </p:cNvPr>
            <p:cNvCxnSpPr>
              <a:cxnSpLocks/>
            </p:cNvCxnSpPr>
            <p:nvPr/>
          </p:nvCxnSpPr>
          <p:spPr>
            <a:xfrm flipH="1">
              <a:off x="9403784" y="1935141"/>
              <a:ext cx="887262" cy="1649258"/>
            </a:xfrm>
            <a:prstGeom prst="bentConnector3">
              <a:avLst/>
            </a:prstGeom>
          </p:spPr>
          <p:style>
            <a:lnRef idx="1">
              <a:schemeClr val="accent1"/>
            </a:lnRef>
            <a:fillRef idx="0">
              <a:schemeClr val="accent1"/>
            </a:fillRef>
            <a:effectRef idx="0">
              <a:schemeClr val="accent1"/>
            </a:effectRef>
            <a:fontRef idx="minor">
              <a:schemeClr val="tx1"/>
            </a:fontRef>
          </p:style>
        </p:cxnSp>
      </p:grpSp>
      <p:cxnSp>
        <p:nvCxnSpPr>
          <p:cNvPr id="21" name="Connector: Elbow 20">
            <a:extLst>
              <a:ext uri="{FF2B5EF4-FFF2-40B4-BE49-F238E27FC236}">
                <a16:creationId xmlns:a16="http://schemas.microsoft.com/office/drawing/2014/main" id="{7FAF7157-F47C-48DF-B7D7-E4384269EED2}"/>
              </a:ext>
            </a:extLst>
          </p:cNvPr>
          <p:cNvCxnSpPr>
            <a:cxnSpLocks/>
          </p:cNvCxnSpPr>
          <p:nvPr/>
        </p:nvCxnSpPr>
        <p:spPr>
          <a:xfrm flipH="1" flipV="1">
            <a:off x="6522798" y="3584398"/>
            <a:ext cx="1544878" cy="215030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14D2856-200C-4057-BDA2-FC00F33B7545}"/>
              </a:ext>
            </a:extLst>
          </p:cNvPr>
          <p:cNvCxnSpPr>
            <a:cxnSpLocks/>
          </p:cNvCxnSpPr>
          <p:nvPr/>
        </p:nvCxnSpPr>
        <p:spPr>
          <a:xfrm flipH="1" flipV="1">
            <a:off x="2337016" y="3605273"/>
            <a:ext cx="1242166" cy="208767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716B9A2-49A7-4EA1-B5FC-724363CBF0F4}"/>
              </a:ext>
            </a:extLst>
          </p:cNvPr>
          <p:cNvSpPr txBox="1"/>
          <p:nvPr/>
        </p:nvSpPr>
        <p:spPr>
          <a:xfrm>
            <a:off x="3705356" y="5051903"/>
            <a:ext cx="30145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March 19, 2020</a:t>
            </a:r>
          </a:p>
          <a:p>
            <a:pPr algn="ctr"/>
            <a:r>
              <a:rPr lang="en-US" sz="2000"/>
              <a:t>Gov. Wolf declares all non-essential businesses to close</a:t>
            </a:r>
            <a:endParaRPr lang="en-US" sz="2000" dirty="0"/>
          </a:p>
        </p:txBody>
      </p:sp>
      <p:sp>
        <p:nvSpPr>
          <p:cNvPr id="25" name="TextBox 24">
            <a:extLst>
              <a:ext uri="{FF2B5EF4-FFF2-40B4-BE49-F238E27FC236}">
                <a16:creationId xmlns:a16="http://schemas.microsoft.com/office/drawing/2014/main" id="{E61603AD-AB6D-461B-B477-2CA6C0E7CAF6}"/>
              </a:ext>
            </a:extLst>
          </p:cNvPr>
          <p:cNvSpPr txBox="1"/>
          <p:nvPr/>
        </p:nvSpPr>
        <p:spPr>
          <a:xfrm>
            <a:off x="5344177" y="1377601"/>
            <a:ext cx="301459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March 27, 2020</a:t>
            </a:r>
          </a:p>
          <a:p>
            <a:pPr algn="ctr"/>
            <a:r>
              <a:rPr lang="en-US" sz="2000"/>
              <a:t>Passage of federal CARES Act</a:t>
            </a:r>
            <a:endParaRPr lang="en-US" sz="2000" dirty="0"/>
          </a:p>
        </p:txBody>
      </p:sp>
      <p:sp>
        <p:nvSpPr>
          <p:cNvPr id="26" name="TextBox 25">
            <a:extLst>
              <a:ext uri="{FF2B5EF4-FFF2-40B4-BE49-F238E27FC236}">
                <a16:creationId xmlns:a16="http://schemas.microsoft.com/office/drawing/2014/main" id="{D9E103FD-8449-4517-B564-B32667BFC16E}"/>
              </a:ext>
            </a:extLst>
          </p:cNvPr>
          <p:cNvSpPr txBox="1"/>
          <p:nvPr/>
        </p:nvSpPr>
        <p:spPr>
          <a:xfrm>
            <a:off x="8068589" y="5051903"/>
            <a:ext cx="301459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April 18, 2020</a:t>
            </a:r>
            <a:endParaRPr lang="en-US"/>
          </a:p>
          <a:p>
            <a:pPr algn="ctr"/>
            <a:r>
              <a:rPr lang="en-US" sz="2000"/>
              <a:t>PUA + PEUC Launches </a:t>
            </a:r>
            <a:endParaRPr lang="en-US" sz="2000" dirty="0"/>
          </a:p>
          <a:p>
            <a:pPr algn="ctr"/>
            <a:r>
              <a:rPr lang="en-US" sz="2000"/>
              <a:t>in Pennsylvania </a:t>
            </a:r>
          </a:p>
        </p:txBody>
      </p:sp>
      <p:sp>
        <p:nvSpPr>
          <p:cNvPr id="27" name="TextBox 26">
            <a:extLst>
              <a:ext uri="{FF2B5EF4-FFF2-40B4-BE49-F238E27FC236}">
                <a16:creationId xmlns:a16="http://schemas.microsoft.com/office/drawing/2014/main" id="{DA1172F3-B873-48DA-A867-9714588F5BF2}"/>
              </a:ext>
            </a:extLst>
          </p:cNvPr>
          <p:cNvSpPr txBox="1"/>
          <p:nvPr/>
        </p:nvSpPr>
        <p:spPr>
          <a:xfrm>
            <a:off x="9227246" y="1377602"/>
            <a:ext cx="30145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April 27, 2020</a:t>
            </a:r>
            <a:endParaRPr lang="en-US"/>
          </a:p>
          <a:p>
            <a:pPr algn="ctr"/>
            <a:r>
              <a:rPr lang="en-US" sz="2000" dirty="0"/>
              <a:t>1.65 Million PA workers </a:t>
            </a:r>
            <a:r>
              <a:rPr lang="en-US" sz="2000"/>
              <a:t>filed for UC + 107,000 filed for PUA</a:t>
            </a:r>
            <a:endParaRPr lang="en-US" sz="2000" dirty="0"/>
          </a:p>
        </p:txBody>
      </p:sp>
    </p:spTree>
    <p:extLst>
      <p:ext uri="{BB962C8B-B14F-4D97-AF65-F5344CB8AC3E}">
        <p14:creationId xmlns:p14="http://schemas.microsoft.com/office/powerpoint/2010/main" val="18324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96594-3F71-49A6-9474-4D7E3DCAE611}"/>
              </a:ext>
            </a:extLst>
          </p:cNvPr>
          <p:cNvSpPr>
            <a:spLocks noGrp="1"/>
          </p:cNvSpPr>
          <p:nvPr>
            <p:ph type="title"/>
          </p:nvPr>
        </p:nvSpPr>
        <p:spPr>
          <a:xfrm>
            <a:off x="1600754" y="1087374"/>
            <a:ext cx="8983489" cy="1000978"/>
          </a:xfrm>
        </p:spPr>
        <p:txBody>
          <a:bodyPr>
            <a:normAutofit/>
          </a:bodyPr>
          <a:lstStyle/>
          <a:p>
            <a:r>
              <a:rPr lang="en-US" dirty="0"/>
              <a:t>You may qualify for unemployment if you...</a:t>
            </a:r>
          </a:p>
        </p:txBody>
      </p:sp>
      <p:sp>
        <p:nvSpPr>
          <p:cNvPr id="24" name="Rectangle 2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3">
            <a:extLst>
              <a:ext uri="{FF2B5EF4-FFF2-40B4-BE49-F238E27FC236}">
                <a16:creationId xmlns:a16="http://schemas.microsoft.com/office/drawing/2014/main" id="{F9562302-8C27-473C-9168-ED67C660E4DB}"/>
              </a:ext>
            </a:extLst>
          </p:cNvPr>
          <p:cNvSpPr>
            <a:spLocks noGrp="1"/>
          </p:cNvSpPr>
          <p:nvPr>
            <p:ph idx="1"/>
          </p:nvPr>
        </p:nvSpPr>
        <p:spPr>
          <a:xfrm>
            <a:off x="1600753" y="3161747"/>
            <a:ext cx="8983489" cy="3554457"/>
          </a:xfrm>
        </p:spPr>
        <p:txBody>
          <a:bodyPr>
            <a:normAutofit/>
          </a:bodyPr>
          <a:lstStyle/>
          <a:p>
            <a:r>
              <a:rPr lang="en-US" dirty="0">
                <a:solidFill>
                  <a:schemeClr val="tx1"/>
                </a:solidFill>
              </a:rPr>
              <a:t>were laid off or furloughed</a:t>
            </a:r>
          </a:p>
          <a:p>
            <a:r>
              <a:rPr lang="en-US" dirty="0">
                <a:solidFill>
                  <a:schemeClr val="tx1"/>
                </a:solidFill>
              </a:rPr>
              <a:t>lost one of your jobs</a:t>
            </a:r>
          </a:p>
          <a:p>
            <a:r>
              <a:rPr lang="en-US" dirty="0">
                <a:solidFill>
                  <a:schemeClr val="tx1"/>
                </a:solidFill>
              </a:rPr>
              <a:t>are a business owner</a:t>
            </a:r>
          </a:p>
          <a:p>
            <a:r>
              <a:rPr lang="en-US">
                <a:solidFill>
                  <a:schemeClr val="tx1"/>
                </a:solidFill>
              </a:rPr>
              <a:t>are an independent contractor </a:t>
            </a:r>
          </a:p>
          <a:p>
            <a:r>
              <a:rPr lang="en-US">
                <a:solidFill>
                  <a:schemeClr val="tx1"/>
                </a:solidFill>
              </a:rPr>
              <a:t>are an UBER or Lyft driver</a:t>
            </a:r>
            <a:endParaRPr lang="en-US" dirty="0">
              <a:solidFill>
                <a:schemeClr val="tx1"/>
              </a:solidFill>
            </a:endParaRPr>
          </a:p>
          <a:p>
            <a:r>
              <a:rPr lang="en-US" dirty="0">
                <a:solidFill>
                  <a:schemeClr val="tx1"/>
                </a:solidFill>
              </a:rPr>
              <a:t>collect SSI/SSDI</a:t>
            </a:r>
          </a:p>
          <a:p>
            <a:r>
              <a:rPr lang="en-US" dirty="0">
                <a:solidFill>
                  <a:schemeClr val="tx1"/>
                </a:solidFill>
              </a:rPr>
              <a:t>collected unemployment this year</a:t>
            </a:r>
          </a:p>
          <a:p>
            <a:endParaRPr lang="en-US" dirty="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5462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1D565B8-E4A3-4212-AEDF-1D803420C603}"/>
              </a:ext>
            </a:extLst>
          </p:cNvPr>
          <p:cNvPicPr>
            <a:picLocks noGrp="1" noChangeAspect="1"/>
          </p:cNvPicPr>
          <p:nvPr>
            <p:ph idx="4294967295"/>
          </p:nvPr>
        </p:nvPicPr>
        <p:blipFill>
          <a:blip r:embed="rId2"/>
          <a:stretch>
            <a:fillRect/>
          </a:stretch>
        </p:blipFill>
        <p:spPr>
          <a:xfrm>
            <a:off x="1503123" y="2893"/>
            <a:ext cx="9182144" cy="6831339"/>
          </a:xfrm>
        </p:spPr>
      </p:pic>
    </p:spTree>
    <p:extLst>
      <p:ext uri="{BB962C8B-B14F-4D97-AF65-F5344CB8AC3E}">
        <p14:creationId xmlns:p14="http://schemas.microsoft.com/office/powerpoint/2010/main" val="302287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 Shot 2020-04-28 at 12.52.41 PM.png">
            <a:extLst>
              <a:ext uri="{FF2B5EF4-FFF2-40B4-BE49-F238E27FC236}">
                <a16:creationId xmlns:a16="http://schemas.microsoft.com/office/drawing/2014/main" id="{0775C77C-2000-4C40-9AE1-E111DCCDDC04}"/>
              </a:ext>
            </a:extLst>
          </p:cNvPr>
          <p:cNvPicPr>
            <a:picLocks noChangeAspect="1"/>
          </p:cNvPicPr>
          <p:nvPr/>
        </p:nvPicPr>
        <p:blipFill rotWithShape="1">
          <a:blip r:embed="rId2"/>
          <a:srcRect l="470" t="4406" b="134"/>
          <a:stretch/>
        </p:blipFill>
        <p:spPr>
          <a:xfrm>
            <a:off x="436584" y="-2999"/>
            <a:ext cx="11192787" cy="6863714"/>
          </a:xfrm>
          <a:prstGeom prst="rect">
            <a:avLst/>
          </a:prstGeom>
        </p:spPr>
      </p:pic>
    </p:spTree>
    <p:extLst>
      <p:ext uri="{BB962C8B-B14F-4D97-AF65-F5344CB8AC3E}">
        <p14:creationId xmlns:p14="http://schemas.microsoft.com/office/powerpoint/2010/main" val="381602589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5d21b78-47ab-4f96-9300-40725baaea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AFBAC8096E7444A079A9EA1AF70827" ma:contentTypeVersion="13" ma:contentTypeDescription="Create a new document." ma:contentTypeScope="" ma:versionID="fbb2fc4334f9b02d98dafd8cdac70004">
  <xsd:schema xmlns:xsd="http://www.w3.org/2001/XMLSchema" xmlns:xs="http://www.w3.org/2001/XMLSchema" xmlns:p="http://schemas.microsoft.com/office/2006/metadata/properties" xmlns:ns3="55d21b78-47ab-4f96-9300-40725baaea67" xmlns:ns4="4dd31d5c-1ee1-45f9-825b-9808050be21f" targetNamespace="http://schemas.microsoft.com/office/2006/metadata/properties" ma:root="true" ma:fieldsID="bfe358ae1abb09230f82b27dc5446475" ns3:_="" ns4:_="">
    <xsd:import namespace="55d21b78-47ab-4f96-9300-40725baaea67"/>
    <xsd:import namespace="4dd31d5c-1ee1-45f9-825b-9808050be2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21b78-47ab-4f96-9300-40725baae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d31d5c-1ee1-45f9-825b-9808050be2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purl.org/dc/elements/1.1/"/>
    <ds:schemaRef ds:uri="http://schemas.microsoft.com/office/2006/documentManagement/types"/>
    <ds:schemaRef ds:uri="http://schemas.openxmlformats.org/package/2006/metadata/core-properties"/>
    <ds:schemaRef ds:uri="55d21b78-47ab-4f96-9300-40725baaea67"/>
    <ds:schemaRef ds:uri="http://purl.org/dc/dcmitype/"/>
    <ds:schemaRef ds:uri="http://purl.org/dc/terms/"/>
    <ds:schemaRef ds:uri="http://schemas.microsoft.com/office/2006/metadata/properties"/>
    <ds:schemaRef ds:uri="http://schemas.microsoft.com/office/infopath/2007/PartnerControls"/>
    <ds:schemaRef ds:uri="4dd31d5c-1ee1-45f9-825b-9808050be21f"/>
    <ds:schemaRef ds:uri="http://www.w3.org/XML/1998/namespace"/>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2DE227D-FE8A-4BD9-9FFD-42F7E19A3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21b78-47ab-4f96-9300-40725baaea67"/>
    <ds:schemaRef ds:uri="4dd31d5c-1ee1-45f9-825b-9808050be2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1800</Words>
  <Application>Microsoft Office PowerPoint</Application>
  <PresentationFormat>Widescreen</PresentationFormat>
  <Paragraphs>226</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Arial,Sans-Serif</vt:lpstr>
      <vt:lpstr>Calibri</vt:lpstr>
      <vt:lpstr>Corbel</vt:lpstr>
      <vt:lpstr>Wingdings 2</vt:lpstr>
      <vt:lpstr>Frame</vt:lpstr>
      <vt:lpstr>NAVIGATING UNEMPLOYMENT DURING COVID-19</vt:lpstr>
      <vt:lpstr>Outline</vt:lpstr>
      <vt:lpstr>Hello!</vt:lpstr>
      <vt:lpstr>District 21 Team</vt:lpstr>
      <vt:lpstr>Terminology</vt:lpstr>
      <vt:lpstr>PowerPoint Presentation</vt:lpstr>
      <vt:lpstr>You may qualify for unemployment if you...</vt:lpstr>
      <vt:lpstr>PowerPoint Presentation</vt:lpstr>
      <vt:lpstr>PowerPoint Presentation</vt:lpstr>
      <vt:lpstr>PowerPoint Presentation</vt:lpstr>
      <vt:lpstr>UNEMPLOYMENT COMPENSATION</vt:lpstr>
      <vt:lpstr>UC: UPDATES + ISSUES</vt:lpstr>
      <vt:lpstr>PANDEMIC UNEMPLOYMENT ASSISTANCE</vt:lpstr>
      <vt:lpstr>PUA: PROOF OF SELF-EMPLOYMENT</vt:lpstr>
      <vt:lpstr>PUA: PROOF OF INCOME</vt:lpstr>
      <vt:lpstr>PUA: UPDATES + ISSUES</vt:lpstr>
      <vt:lpstr>COMMON ISSUES</vt:lpstr>
      <vt:lpstr>DISTRICT 21 UPDATES</vt:lpstr>
      <vt:lpstr>DISTRICT 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Unemployment compensation</dc:title>
  <dc:creator/>
  <cp:lastModifiedBy/>
  <cp:revision>1035</cp:revision>
  <dcterms:created xsi:type="dcterms:W3CDTF">2020-04-28T03:09:42Z</dcterms:created>
  <dcterms:modified xsi:type="dcterms:W3CDTF">2020-05-05T19:18:06Z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0x01010087AFBAC8096E7444A079A9EA1AF70827</vt:lpwstr>
  </property>
</Properties>
</file>